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Tek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Teko-regular.fntdata"/><Relationship Id="rId20" Type="http://schemas.openxmlformats.org/officeDocument/2006/relationships/slide" Target="slides/slide16.xml"/><Relationship Id="rId41" Type="http://schemas.openxmlformats.org/officeDocument/2006/relationships/font" Target="fonts/Teko-bold.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62000" y="1523999"/>
            <a:ext cx="10668000" cy="1986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Impac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762000" y="3809999"/>
            <a:ext cx="10668000" cy="19860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2"/>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762000" y="1524000"/>
            <a:ext cx="9144000"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4572000" y="-762000"/>
            <a:ext cx="3048000"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1"/>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791450" y="2457449"/>
            <a:ext cx="4572000" cy="27051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286000" y="0"/>
            <a:ext cx="4572000" cy="7620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2"/>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762000" y="1524000"/>
            <a:ext cx="9144000" cy="381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762000" y="1524000"/>
            <a:ext cx="9144000" cy="1263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762000" y="3047999"/>
            <a:ext cx="10668000"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5" name="Google Shape;25;p4"/>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762000" y="1530351"/>
            <a:ext cx="10668000" cy="2279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Impac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 type="body"/>
          </p:nvPr>
        </p:nvSpPr>
        <p:spPr>
          <a:xfrm>
            <a:off x="762000" y="4589464"/>
            <a:ext cx="10668000" cy="1183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5" name="Google Shape;35;p6"/>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762000" y="1524000"/>
            <a:ext cx="9144000" cy="1263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 type="body"/>
          </p:nvPr>
        </p:nvSpPr>
        <p:spPr>
          <a:xfrm>
            <a:off x="762000" y="3048000"/>
            <a:ext cx="4572000"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 name="Google Shape;41;p7"/>
          <p:cNvSpPr txBox="1"/>
          <p:nvPr>
            <p:ph idx="2" type="body"/>
          </p:nvPr>
        </p:nvSpPr>
        <p:spPr>
          <a:xfrm>
            <a:off x="6858000" y="3048000"/>
            <a:ext cx="4572000"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7"/>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762000" y="1527048"/>
            <a:ext cx="10668000" cy="759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 type="body"/>
          </p:nvPr>
        </p:nvSpPr>
        <p:spPr>
          <a:xfrm>
            <a:off x="762000" y="2285999"/>
            <a:ext cx="4572000" cy="762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8" name="Google Shape;48;p8"/>
          <p:cNvSpPr txBox="1"/>
          <p:nvPr>
            <p:ph idx="2" type="body"/>
          </p:nvPr>
        </p:nvSpPr>
        <p:spPr>
          <a:xfrm>
            <a:off x="762001" y="3059113"/>
            <a:ext cx="4572000" cy="3036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8"/>
          <p:cNvSpPr txBox="1"/>
          <p:nvPr>
            <p:ph idx="3" type="body"/>
          </p:nvPr>
        </p:nvSpPr>
        <p:spPr>
          <a:xfrm>
            <a:off x="6857998" y="2286000"/>
            <a:ext cx="4572000" cy="762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0" name="Google Shape;50;p8"/>
          <p:cNvSpPr txBox="1"/>
          <p:nvPr>
            <p:ph idx="4" type="body"/>
          </p:nvPr>
        </p:nvSpPr>
        <p:spPr>
          <a:xfrm>
            <a:off x="6858000" y="3059113"/>
            <a:ext cx="4572000" cy="3036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8"/>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762000" y="1524000"/>
            <a:ext cx="3821100"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Impac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334000" y="1524000"/>
            <a:ext cx="6096000" cy="38100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9"/>
          <p:cNvSpPr txBox="1"/>
          <p:nvPr>
            <p:ph idx="2" type="body"/>
          </p:nvPr>
        </p:nvSpPr>
        <p:spPr>
          <a:xfrm>
            <a:off x="762000" y="3048000"/>
            <a:ext cx="3821100" cy="304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9"/>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762001" y="1524000"/>
            <a:ext cx="3810000" cy="1524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Impac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333999" y="1524000"/>
            <a:ext cx="6096000" cy="3810000"/>
          </a:xfrm>
          <a:prstGeom prst="rect">
            <a:avLst/>
          </a:prstGeom>
          <a:noFill/>
          <a:ln>
            <a:noFill/>
          </a:ln>
        </p:spPr>
      </p:sp>
      <p:sp>
        <p:nvSpPr>
          <p:cNvPr id="64" name="Google Shape;64;p10"/>
          <p:cNvSpPr txBox="1"/>
          <p:nvPr>
            <p:ph idx="1" type="body"/>
          </p:nvPr>
        </p:nvSpPr>
        <p:spPr>
          <a:xfrm>
            <a:off x="762001" y="3048000"/>
            <a:ext cx="3810000" cy="304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0"/>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1524000"/>
            <a:ext cx="9144000" cy="12636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762000" y="3047999"/>
            <a:ext cx="10668000" cy="30480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762000" y="401594"/>
            <a:ext cx="3048000" cy="365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6858000" y="6096000"/>
            <a:ext cx="4572000" cy="3651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9144000" y="401594"/>
            <a:ext cx="2286000" cy="7620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1pPr>
            <a:lvl2pPr indent="0" lvl="1"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2pPr>
            <a:lvl3pPr indent="0" lvl="2"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3pPr>
            <a:lvl4pPr indent="0" lvl="3"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4pPr>
            <a:lvl5pPr indent="0" lvl="4"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5pPr>
            <a:lvl6pPr indent="0" lvl="5"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6pPr>
            <a:lvl7pPr indent="0" lvl="6"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7pPr>
            <a:lvl8pPr indent="0" lvl="7"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8pPr>
            <a:lvl9pPr indent="0" lvl="8" marL="0" marR="0" rtl="0" algn="r">
              <a:lnSpc>
                <a:spcPct val="100000"/>
              </a:lnSpc>
              <a:spcBef>
                <a:spcPts val="0"/>
              </a:spcBef>
              <a:spcAft>
                <a:spcPts val="0"/>
              </a:spcAft>
              <a:buClr>
                <a:srgbClr val="000000"/>
              </a:buClr>
              <a:buSzPts val="4000"/>
              <a:buFont typeface="Arial"/>
              <a:buNone/>
              <a:defRPr b="0" i="0" sz="4000" u="none" cap="none" strike="noStrike">
                <a:solidFill>
                  <a:schemeClr val="lt1"/>
                </a:solidFill>
                <a:latin typeface="Impact"/>
                <a:ea typeface="Impact"/>
                <a:cs typeface="Impact"/>
                <a:sym typeface="Impact"/>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image" Target="../media/image3.jp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34.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p13"/>
          <p:cNvSpPr txBox="1"/>
          <p:nvPr>
            <p:ph type="ctrTitle"/>
          </p:nvPr>
        </p:nvSpPr>
        <p:spPr>
          <a:xfrm>
            <a:off x="762001" y="1099672"/>
            <a:ext cx="4571999" cy="168797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Impact"/>
              <a:buNone/>
            </a:pPr>
            <a:r>
              <a:rPr lang="es-MX" sz="4400">
                <a:solidFill>
                  <a:schemeClr val="lt1"/>
                </a:solidFill>
                <a:latin typeface="Impact"/>
                <a:ea typeface="Impact"/>
                <a:cs typeface="Impact"/>
                <a:sym typeface="Impact"/>
              </a:rPr>
              <a:t>Proyecto Final </a:t>
            </a:r>
            <a:endParaRPr/>
          </a:p>
        </p:txBody>
      </p:sp>
      <p:sp>
        <p:nvSpPr>
          <p:cNvPr id="86" name="Google Shape;86;p13"/>
          <p:cNvSpPr txBox="1"/>
          <p:nvPr>
            <p:ph idx="1" type="subTitle"/>
          </p:nvPr>
        </p:nvSpPr>
        <p:spPr>
          <a:xfrm>
            <a:off x="762001" y="3047999"/>
            <a:ext cx="4571999" cy="3048001"/>
          </a:xfrm>
          <a:prstGeom prst="rect">
            <a:avLst/>
          </a:prstGeom>
          <a:noFill/>
          <a:ln>
            <a:noFill/>
          </a:ln>
        </p:spPr>
        <p:txBody>
          <a:bodyPr anchorCtr="0" anchor="t" bIns="45700" lIns="91425" spcFirstLastPara="1" rIns="91425" wrap="square" tIns="45700">
            <a:normAutofit fontScale="92500"/>
          </a:bodyPr>
          <a:lstStyle/>
          <a:p>
            <a:pPr indent="-139700" lvl="0" marL="0" rtl="0" algn="l">
              <a:lnSpc>
                <a:spcPct val="90000"/>
              </a:lnSpc>
              <a:spcBef>
                <a:spcPts val="0"/>
              </a:spcBef>
              <a:spcAft>
                <a:spcPts val="0"/>
              </a:spcAft>
              <a:buClr>
                <a:schemeClr val="lt1"/>
              </a:buClr>
              <a:buSzPct val="108108"/>
              <a:buFont typeface="Arial"/>
              <a:buChar char="•"/>
            </a:pPr>
            <a:r>
              <a:rPr lang="es-MX" sz="2200"/>
              <a:t>Arquitectura De Computadoras.</a:t>
            </a:r>
            <a:endParaRPr/>
          </a:p>
          <a:p>
            <a:pPr indent="-139700" lvl="0" marL="0" rtl="0" algn="l">
              <a:lnSpc>
                <a:spcPct val="90000"/>
              </a:lnSpc>
              <a:spcBef>
                <a:spcPts val="1000"/>
              </a:spcBef>
              <a:spcAft>
                <a:spcPts val="0"/>
              </a:spcAft>
              <a:buClr>
                <a:schemeClr val="lt1"/>
              </a:buClr>
              <a:buSzPct val="108108"/>
              <a:buFont typeface="Arial"/>
              <a:buChar char="•"/>
            </a:pPr>
            <a:r>
              <a:rPr lang="es-MX" sz="2200"/>
              <a:t>Profesor: Jorge Ernesto Lopez Arce Delegado</a:t>
            </a:r>
            <a:endParaRPr sz="2200"/>
          </a:p>
          <a:p>
            <a:pPr indent="-228600" lvl="0" marL="342900" rtl="0" algn="l">
              <a:lnSpc>
                <a:spcPct val="90000"/>
              </a:lnSpc>
              <a:spcBef>
                <a:spcPts val="1000"/>
              </a:spcBef>
              <a:spcAft>
                <a:spcPts val="0"/>
              </a:spcAft>
              <a:buClr>
                <a:schemeClr val="lt1"/>
              </a:buClr>
              <a:buSzPct val="108108"/>
              <a:buFont typeface="Arial"/>
              <a:buChar char="•"/>
            </a:pPr>
            <a:r>
              <a:rPr lang="es-MX" sz="2200"/>
              <a:t>Hermosillo Guizar Irvin Yael</a:t>
            </a:r>
            <a:endParaRPr/>
          </a:p>
          <a:p>
            <a:pPr indent="-228600" lvl="0" marL="342900" rtl="0" algn="l">
              <a:lnSpc>
                <a:spcPct val="90000"/>
              </a:lnSpc>
              <a:spcBef>
                <a:spcPts val="1000"/>
              </a:spcBef>
              <a:spcAft>
                <a:spcPts val="0"/>
              </a:spcAft>
              <a:buClr>
                <a:schemeClr val="lt1"/>
              </a:buClr>
              <a:buSzPct val="108108"/>
              <a:buFont typeface="Arial"/>
              <a:buChar char="•"/>
            </a:pPr>
            <a:r>
              <a:rPr lang="es-MX" sz="2200"/>
              <a:t>Jaueregui Rabelero Hugo Johnathan</a:t>
            </a:r>
            <a:endParaRPr/>
          </a:p>
          <a:p>
            <a:pPr indent="-228600" lvl="0" marL="342900" rtl="0" algn="l">
              <a:lnSpc>
                <a:spcPct val="90000"/>
              </a:lnSpc>
              <a:spcBef>
                <a:spcPts val="1000"/>
              </a:spcBef>
              <a:spcAft>
                <a:spcPts val="0"/>
              </a:spcAft>
              <a:buClr>
                <a:schemeClr val="lt1"/>
              </a:buClr>
              <a:buSzPct val="108108"/>
              <a:buFont typeface="Arial"/>
              <a:buChar char="•"/>
            </a:pPr>
            <a:r>
              <a:rPr lang="es-MX" sz="2200"/>
              <a:t>Cruz Sanchez Juan Pablo</a:t>
            </a:r>
            <a:endParaRPr/>
          </a:p>
          <a:p>
            <a:pPr indent="-228600" lvl="0" marL="342900" rtl="0" algn="l">
              <a:lnSpc>
                <a:spcPct val="90000"/>
              </a:lnSpc>
              <a:spcBef>
                <a:spcPts val="1000"/>
              </a:spcBef>
              <a:spcAft>
                <a:spcPts val="0"/>
              </a:spcAft>
              <a:buClr>
                <a:schemeClr val="lt1"/>
              </a:buClr>
              <a:buSzPct val="108108"/>
              <a:buFont typeface="Arial"/>
              <a:buChar char="•"/>
            </a:pPr>
            <a:r>
              <a:rPr lang="es-MX" sz="2200"/>
              <a:t>Covarrubias Becerra Jose Antonio</a:t>
            </a:r>
            <a:endParaRPr/>
          </a:p>
          <a:p>
            <a:pPr indent="-88900" lvl="0" marL="342900" rtl="0" algn="l">
              <a:lnSpc>
                <a:spcPct val="90000"/>
              </a:lnSpc>
              <a:spcBef>
                <a:spcPts val="1000"/>
              </a:spcBef>
              <a:spcAft>
                <a:spcPts val="0"/>
              </a:spcAft>
              <a:buClr>
                <a:schemeClr val="lt1"/>
              </a:buClr>
              <a:buSzPct val="108108"/>
              <a:buFont typeface="Arial"/>
              <a:buNone/>
            </a:pPr>
            <a:r>
              <a:t/>
            </a:r>
            <a:endParaRPr sz="2200"/>
          </a:p>
          <a:p>
            <a:pPr indent="139700" lvl="0" marL="0" rtl="0" algn="l">
              <a:lnSpc>
                <a:spcPct val="90000"/>
              </a:lnSpc>
              <a:spcBef>
                <a:spcPts val="1000"/>
              </a:spcBef>
              <a:spcAft>
                <a:spcPts val="0"/>
              </a:spcAft>
              <a:buClr>
                <a:schemeClr val="lt1"/>
              </a:buClr>
              <a:buSzPct val="108108"/>
              <a:buFont typeface="Arial"/>
              <a:buNone/>
            </a:pPr>
            <a:r>
              <a:t/>
            </a:r>
            <a:endParaRPr sz="2200"/>
          </a:p>
        </p:txBody>
      </p:sp>
      <p:pic>
        <p:nvPicPr>
          <p:cNvPr descr="Logotipo&#10;&#10;Descripción generada automáticamente" id="87" name="Google Shape;87;p13"/>
          <p:cNvPicPr preferRelativeResize="0"/>
          <p:nvPr/>
        </p:nvPicPr>
        <p:blipFill rotWithShape="1">
          <a:blip r:embed="rId3">
            <a:alphaModFix/>
          </a:blip>
          <a:srcRect b="624" l="0" r="-1" t="4586"/>
          <a:stretch/>
        </p:blipFill>
        <p:spPr>
          <a:xfrm>
            <a:off x="5975896" y="-1"/>
            <a:ext cx="6216104" cy="3333750"/>
          </a:xfrm>
          <a:custGeom>
            <a:rect b="b" l="l" r="r" t="t"/>
            <a:pathLst>
              <a:path extrusionOk="0" h="3333750" w="6216104">
                <a:moveTo>
                  <a:pt x="485126" y="0"/>
                </a:moveTo>
                <a:lnTo>
                  <a:pt x="6216104" y="0"/>
                </a:lnTo>
                <a:lnTo>
                  <a:pt x="6216104"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a:solidFill>
            <a:schemeClr val="lt1"/>
          </a:solidFill>
          <a:ln>
            <a:noFill/>
          </a:ln>
        </p:spPr>
      </p:pic>
      <p:pic>
        <p:nvPicPr>
          <p:cNvPr descr="Puzles en figuras de plástico" id="88" name="Google Shape;88;p13"/>
          <p:cNvPicPr preferRelativeResize="0"/>
          <p:nvPr/>
        </p:nvPicPr>
        <p:blipFill rotWithShape="1">
          <a:blip r:embed="rId4">
            <a:alphaModFix/>
          </a:blip>
          <a:srcRect b="16229" l="0" r="1" t="7982"/>
          <a:stretch/>
        </p:blipFill>
        <p:spPr>
          <a:xfrm>
            <a:off x="5840060" y="3524252"/>
            <a:ext cx="6351941" cy="3333749"/>
          </a:xfrm>
          <a:custGeom>
            <a:rect b="b" l="l" r="r" t="t"/>
            <a:pathLst>
              <a:path extrusionOk="0" h="3333749" w="6351941">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a:noFill/>
          <a:ln>
            <a:noFill/>
          </a:ln>
        </p:spPr>
      </p:pic>
      <p:sp>
        <p:nvSpPr>
          <p:cNvPr id="89" name="Google Shape;89;p13"/>
          <p:cNvSpPr/>
          <p:nvPr/>
        </p:nvSpPr>
        <p:spPr>
          <a:xfrm flipH="1">
            <a:off x="5658642" y="0"/>
            <a:ext cx="874715" cy="6858001"/>
          </a:xfrm>
          <a:custGeom>
            <a:rect b="b" l="l" r="r" t="t"/>
            <a:pathLst>
              <a:path extrusionOk="0" h="6858001" w="874715">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 name="Google Shape;90;p13"/>
          <p:cNvSpPr/>
          <p:nvPr/>
        </p:nvSpPr>
        <p:spPr>
          <a:xfrm flipH="1">
            <a:off x="5658642" y="0"/>
            <a:ext cx="874715" cy="6858001"/>
          </a:xfrm>
          <a:custGeom>
            <a:rect b="b" l="l" r="r" t="t"/>
            <a:pathLst>
              <a:path extrusionOk="0" h="6858001" w="874715">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rotWithShape="1">
            <a:blip r:embed="rId5">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 name="Shape 177"/>
        <p:cNvGrpSpPr/>
        <p:nvPr/>
      </p:nvGrpSpPr>
      <p:grpSpPr>
        <a:xfrm>
          <a:off x="0" y="0"/>
          <a:ext cx="0" cy="0"/>
          <a:chOff x="0" y="0"/>
          <a:chExt cx="0" cy="0"/>
        </a:xfrm>
      </p:grpSpPr>
      <p:sp>
        <p:nvSpPr>
          <p:cNvPr id="178" name="Google Shape;178;p2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 name="Google Shape;179;p22"/>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Unidad de Control: </a:t>
            </a:r>
            <a:endParaRPr/>
          </a:p>
        </p:txBody>
      </p:sp>
      <p:pic>
        <p:nvPicPr>
          <p:cNvPr descr="Captura de pantalla de computadora&#10;&#10;Descripción generada automáticamente" id="180" name="Google Shape;180;p22"/>
          <p:cNvPicPr preferRelativeResize="0"/>
          <p:nvPr/>
        </p:nvPicPr>
        <p:blipFill rotWithShape="1">
          <a:blip r:embed="rId3">
            <a:alphaModFix/>
          </a:blip>
          <a:srcRect b="0" l="11854" r="22861"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81" name="Google Shape;181;p22"/>
          <p:cNvGrpSpPr/>
          <p:nvPr/>
        </p:nvGrpSpPr>
        <p:grpSpPr>
          <a:xfrm>
            <a:off x="4078283" y="0"/>
            <a:ext cx="874716" cy="6858001"/>
            <a:chOff x="7620000" y="0"/>
            <a:chExt cx="874716" cy="6858001"/>
          </a:xfrm>
        </p:grpSpPr>
        <p:sp>
          <p:nvSpPr>
            <p:cNvPr id="182" name="Google Shape;182;p2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Google Shape;183;p2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79"/>
                                        </p:tgtEl>
                                        <p:attrNameLst>
                                          <p:attrName>style.visibility</p:attrName>
                                        </p:attrNameLst>
                                      </p:cBhvr>
                                      <p:to>
                                        <p:strVal val="visible"/>
                                      </p:to>
                                    </p:set>
                                    <p:animEffect filter="fade" transition="in">
                                      <p:cBhvr>
                                        <p:cTn dur="4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9" name="Google Shape;189;p23"/>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Memoria De Datos:</a:t>
            </a:r>
            <a:endParaRPr/>
          </a:p>
        </p:txBody>
      </p:sp>
      <p:pic>
        <p:nvPicPr>
          <p:cNvPr descr="Captura de pantalla de computadora&#10;&#10;Descripción generada automáticamente" id="190" name="Google Shape;190;p23"/>
          <p:cNvPicPr preferRelativeResize="0"/>
          <p:nvPr/>
        </p:nvPicPr>
        <p:blipFill rotWithShape="1">
          <a:blip r:embed="rId3">
            <a:alphaModFix/>
          </a:blip>
          <a:srcRect b="0" l="13344" r="21371"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91" name="Google Shape;191;p23"/>
          <p:cNvGrpSpPr/>
          <p:nvPr/>
        </p:nvGrpSpPr>
        <p:grpSpPr>
          <a:xfrm>
            <a:off x="4078283" y="0"/>
            <a:ext cx="874716" cy="6858001"/>
            <a:chOff x="7620000" y="0"/>
            <a:chExt cx="874716" cy="6858001"/>
          </a:xfrm>
        </p:grpSpPr>
        <p:sp>
          <p:nvSpPr>
            <p:cNvPr id="192" name="Google Shape;192;p23"/>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3" name="Google Shape;193;p23"/>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9"/>
                                        </p:tgtEl>
                                        <p:attrNameLst>
                                          <p:attrName>style.visibility</p:attrName>
                                        </p:attrNameLst>
                                      </p:cBhvr>
                                      <p:to>
                                        <p:strVal val="visible"/>
                                      </p:to>
                                    </p:set>
                                    <p:animEffect filter="fade" transition="in">
                                      <p:cBhvr>
                                        <p:cTn dur="4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2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 name="Google Shape;199;p24"/>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Mux:</a:t>
            </a:r>
            <a:endParaRPr/>
          </a:p>
        </p:txBody>
      </p:sp>
      <p:pic>
        <p:nvPicPr>
          <p:cNvPr id="200" name="Google Shape;200;p24"/>
          <p:cNvPicPr preferRelativeResize="0"/>
          <p:nvPr/>
        </p:nvPicPr>
        <p:blipFill rotWithShape="1">
          <a:blip r:embed="rId3">
            <a:alphaModFix/>
          </a:blip>
          <a:srcRect b="0" l="18001" r="16712"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201" name="Google Shape;201;p24"/>
          <p:cNvGrpSpPr/>
          <p:nvPr/>
        </p:nvGrpSpPr>
        <p:grpSpPr>
          <a:xfrm>
            <a:off x="4078283" y="0"/>
            <a:ext cx="874716" cy="6858001"/>
            <a:chOff x="7620000" y="0"/>
            <a:chExt cx="874716" cy="6858001"/>
          </a:xfrm>
        </p:grpSpPr>
        <p:sp>
          <p:nvSpPr>
            <p:cNvPr id="202" name="Google Shape;202;p24"/>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3" name="Google Shape;203;p24"/>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99"/>
                                        </p:tgtEl>
                                        <p:attrNameLst>
                                          <p:attrName>style.visibility</p:attrName>
                                        </p:attrNameLst>
                                      </p:cBhvr>
                                      <p:to>
                                        <p:strVal val="visible"/>
                                      </p:to>
                                    </p:set>
                                    <p:animEffect filter="fade" transition="in">
                                      <p:cBhvr>
                                        <p:cTn dur="4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sp>
        <p:nvSpPr>
          <p:cNvPr id="208" name="Google Shape;208;p2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9" name="Google Shape;209;p25"/>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Data Path:</a:t>
            </a:r>
            <a:endParaRPr/>
          </a:p>
        </p:txBody>
      </p:sp>
      <p:pic>
        <p:nvPicPr>
          <p:cNvPr descr="Captura de pantalla de computadora" id="210" name="Google Shape;210;p25"/>
          <p:cNvPicPr preferRelativeResize="0"/>
          <p:nvPr/>
        </p:nvPicPr>
        <p:blipFill rotWithShape="1">
          <a:blip r:embed="rId3">
            <a:alphaModFix/>
          </a:blip>
          <a:srcRect b="0" l="10174" r="24541"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211" name="Google Shape;211;p25"/>
          <p:cNvGrpSpPr/>
          <p:nvPr/>
        </p:nvGrpSpPr>
        <p:grpSpPr>
          <a:xfrm>
            <a:off x="4078283" y="0"/>
            <a:ext cx="874716" cy="6858001"/>
            <a:chOff x="7620000" y="0"/>
            <a:chExt cx="874716" cy="6858001"/>
          </a:xfrm>
        </p:grpSpPr>
        <p:sp>
          <p:nvSpPr>
            <p:cNvPr id="212" name="Google Shape;212;p25"/>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3" name="Google Shape;213;p25"/>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09"/>
                                        </p:tgtEl>
                                        <p:attrNameLst>
                                          <p:attrName>style.visibility</p:attrName>
                                        </p:attrNameLst>
                                      </p:cBhvr>
                                      <p:to>
                                        <p:strVal val="visible"/>
                                      </p:to>
                                    </p:set>
                                    <p:animEffect filter="fade" transition="in">
                                      <p:cBhvr>
                                        <p:cTn dur="7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7" name="Shape 217"/>
        <p:cNvGrpSpPr/>
        <p:nvPr/>
      </p:nvGrpSpPr>
      <p:grpSpPr>
        <a:xfrm>
          <a:off x="0" y="0"/>
          <a:ext cx="0" cy="0"/>
          <a:chOff x="0" y="0"/>
          <a:chExt cx="0" cy="0"/>
        </a:xfrm>
      </p:grpSpPr>
      <p:sp>
        <p:nvSpPr>
          <p:cNvPr id="218" name="Google Shape;218;p2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 name="Google Shape;219;p26"/>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Data Path:</a:t>
            </a:r>
            <a:endParaRPr/>
          </a:p>
        </p:txBody>
      </p:sp>
      <p:pic>
        <p:nvPicPr>
          <p:cNvPr id="220" name="Google Shape;220;p26"/>
          <p:cNvPicPr preferRelativeResize="0"/>
          <p:nvPr/>
        </p:nvPicPr>
        <p:blipFill rotWithShape="1">
          <a:blip r:embed="rId3">
            <a:alphaModFix/>
          </a:blip>
          <a:srcRect b="0" l="17475" r="17238"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221" name="Google Shape;221;p26"/>
          <p:cNvGrpSpPr/>
          <p:nvPr/>
        </p:nvGrpSpPr>
        <p:grpSpPr>
          <a:xfrm>
            <a:off x="4078283" y="0"/>
            <a:ext cx="874716" cy="6858001"/>
            <a:chOff x="7620000" y="0"/>
            <a:chExt cx="874716" cy="6858001"/>
          </a:xfrm>
        </p:grpSpPr>
        <p:sp>
          <p:nvSpPr>
            <p:cNvPr id="222" name="Google Shape;222;p26"/>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3" name="Google Shape;223;p26"/>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19"/>
                                        </p:tgtEl>
                                        <p:attrNameLst>
                                          <p:attrName>style.visibility</p:attrName>
                                        </p:attrNameLst>
                                      </p:cBhvr>
                                      <p:to>
                                        <p:strVal val="visible"/>
                                      </p:to>
                                    </p:set>
                                    <p:animEffect filter="fade" transition="in">
                                      <p:cBhvr>
                                        <p:cTn dur="7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7" name="Shape 227"/>
        <p:cNvGrpSpPr/>
        <p:nvPr/>
      </p:nvGrpSpPr>
      <p:grpSpPr>
        <a:xfrm>
          <a:off x="0" y="0"/>
          <a:ext cx="0" cy="0"/>
          <a:chOff x="0" y="0"/>
          <a:chExt cx="0" cy="0"/>
        </a:xfrm>
      </p:grpSpPr>
      <p:sp>
        <p:nvSpPr>
          <p:cNvPr id="228" name="Google Shape;228;p2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9" name="Google Shape;229;p27"/>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Data Path_TB:</a:t>
            </a:r>
            <a:endParaRPr/>
          </a:p>
        </p:txBody>
      </p:sp>
      <p:pic>
        <p:nvPicPr>
          <p:cNvPr descr="Captura de pantalla de computadora&#10;&#10;Descripción generada automáticamente" id="230" name="Google Shape;230;p27"/>
          <p:cNvPicPr preferRelativeResize="0"/>
          <p:nvPr/>
        </p:nvPicPr>
        <p:blipFill rotWithShape="1">
          <a:blip r:embed="rId3">
            <a:alphaModFix/>
          </a:blip>
          <a:srcRect b="0" l="12236" r="22479"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231" name="Google Shape;231;p27"/>
          <p:cNvGrpSpPr/>
          <p:nvPr/>
        </p:nvGrpSpPr>
        <p:grpSpPr>
          <a:xfrm>
            <a:off x="4078283" y="0"/>
            <a:ext cx="874716" cy="6858001"/>
            <a:chOff x="7620000" y="0"/>
            <a:chExt cx="874716" cy="6858001"/>
          </a:xfrm>
        </p:grpSpPr>
        <p:sp>
          <p:nvSpPr>
            <p:cNvPr id="232" name="Google Shape;232;p27"/>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3" name="Google Shape;233;p27"/>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9"/>
                                        </p:tgtEl>
                                        <p:attrNameLst>
                                          <p:attrName>style.visibility</p:attrName>
                                        </p:attrNameLst>
                                      </p:cBhvr>
                                      <p:to>
                                        <p:strVal val="visible"/>
                                      </p:to>
                                    </p:set>
                                    <p:animEffect filter="fade" transition="in">
                                      <p:cBhvr>
                                        <p:cTn dur="4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2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abla&#10;&#10;Descripción generada automáticamente" id="239" name="Google Shape;239;p28"/>
          <p:cNvPicPr preferRelativeResize="0"/>
          <p:nvPr/>
        </p:nvPicPr>
        <p:blipFill rotWithShape="1">
          <a:blip r:embed="rId3">
            <a:alphaModFix/>
          </a:blip>
          <a:srcRect b="0" l="0" r="0" t="0"/>
          <a:stretch/>
        </p:blipFill>
        <p:spPr>
          <a:xfrm>
            <a:off x="5660804" y="516219"/>
            <a:ext cx="5636461" cy="3550971"/>
          </a:xfrm>
          <a:prstGeom prst="rect">
            <a:avLst/>
          </a:prstGeom>
          <a:noFill/>
          <a:ln>
            <a:noFill/>
          </a:ln>
        </p:spPr>
      </p:pic>
      <p:grpSp>
        <p:nvGrpSpPr>
          <p:cNvPr id="240" name="Google Shape;240;p28"/>
          <p:cNvGrpSpPr/>
          <p:nvPr/>
        </p:nvGrpSpPr>
        <p:grpSpPr>
          <a:xfrm>
            <a:off x="544" y="3296010"/>
            <a:ext cx="12191456" cy="2849976"/>
            <a:chOff x="476" y="-3923157"/>
            <a:chExt cx="10667524" cy="2493729"/>
          </a:xfrm>
        </p:grpSpPr>
        <p:sp>
          <p:nvSpPr>
            <p:cNvPr id="241" name="Google Shape;241;p28"/>
            <p:cNvSpPr/>
            <p:nvPr/>
          </p:nvSpPr>
          <p:spPr>
            <a:xfrm>
              <a:off x="476" y="-3923156"/>
              <a:ext cx="10667524" cy="2493728"/>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2" name="Google Shape;242;p28"/>
            <p:cNvSpPr/>
            <p:nvPr/>
          </p:nvSpPr>
          <p:spPr>
            <a:xfrm>
              <a:off x="476" y="-3923157"/>
              <a:ext cx="10667524" cy="2493728"/>
            </a:xfrm>
            <a:custGeom>
              <a:rect b="b" l="l" r="r" t="t"/>
              <a:pathLst>
                <a:path extrusionOk="0" h="1424940" w="6095524">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43" name="Google Shape;243;p28"/>
          <p:cNvSpPr txBox="1"/>
          <p:nvPr>
            <p:ph type="ctrTitle"/>
          </p:nvPr>
        </p:nvSpPr>
        <p:spPr>
          <a:xfrm>
            <a:off x="452284" y="1628244"/>
            <a:ext cx="5334000" cy="27273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Impact"/>
              <a:buNone/>
            </a:pPr>
            <a:r>
              <a:rPr lang="es-MX" sz="3200"/>
              <a:t>Para el caso de este proyecto el conjunto de instrucciones sería una versión reducida</a:t>
            </a:r>
            <a:br>
              <a:rPr lang="es-MX" sz="3200"/>
            </a:br>
            <a:r>
              <a:rPr lang="es-MX" sz="3200"/>
              <a:t>que se vería de esta manera:</a:t>
            </a:r>
            <a:endParaRPr/>
          </a:p>
        </p:txBody>
      </p:sp>
      <p:sp>
        <p:nvSpPr>
          <p:cNvPr id="244" name="Google Shape;244;p28"/>
          <p:cNvSpPr txBox="1"/>
          <p:nvPr>
            <p:ph idx="1" type="subTitle"/>
          </p:nvPr>
        </p:nvSpPr>
        <p:spPr>
          <a:xfrm>
            <a:off x="762000" y="3809999"/>
            <a:ext cx="8382000" cy="122396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2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exto" id="250" name="Google Shape;250;p29"/>
          <p:cNvPicPr preferRelativeResize="0"/>
          <p:nvPr/>
        </p:nvPicPr>
        <p:blipFill rotWithShape="1">
          <a:blip r:embed="rId3">
            <a:alphaModFix/>
          </a:blip>
          <a:srcRect b="1882" l="0" r="1" t="9181"/>
          <a:stretch/>
        </p:blipFill>
        <p:spPr>
          <a:xfrm>
            <a:off x="-2" y="11"/>
            <a:ext cx="12191435" cy="6857989"/>
          </a:xfrm>
          <a:prstGeom prst="rect">
            <a:avLst/>
          </a:prstGeom>
          <a:noFill/>
          <a:ln>
            <a:noFill/>
          </a:ln>
        </p:spPr>
      </p:pic>
      <p:sp>
        <p:nvSpPr>
          <p:cNvPr id="251" name="Google Shape;251;p29"/>
          <p:cNvSpPr/>
          <p:nvPr/>
        </p:nvSpPr>
        <p:spPr>
          <a:xfrm rot="-5400000">
            <a:off x="923925" y="-923925"/>
            <a:ext cx="6858000" cy="8705850"/>
          </a:xfrm>
          <a:prstGeom prst="rect">
            <a:avLst/>
          </a:prstGeom>
          <a:gradFill>
            <a:gsLst>
              <a:gs pos="0">
                <a:schemeClr val="dk1"/>
              </a:gs>
              <a:gs pos="31000">
                <a:srgbClr val="000000">
                  <a:alpha val="69411"/>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2" name="Google Shape;252;p29"/>
          <p:cNvSpPr txBox="1"/>
          <p:nvPr>
            <p:ph type="title"/>
          </p:nvPr>
        </p:nvSpPr>
        <p:spPr>
          <a:xfrm>
            <a:off x="762000" y="1523999"/>
            <a:ext cx="5334000" cy="35350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6200"/>
              <a:buFont typeface="Impact"/>
              <a:buNone/>
            </a:pPr>
            <a:r>
              <a:rPr lang="es-MX" sz="6200">
                <a:solidFill>
                  <a:srgbClr val="FFFFFF"/>
                </a:solidFill>
              </a:rPr>
              <a:t>Codigo fase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2"/>
                                        </p:tgtEl>
                                        <p:attrNameLst>
                                          <p:attrName>style.visibility</p:attrName>
                                        </p:attrNameLst>
                                      </p:cBhvr>
                                      <p:to>
                                        <p:strVal val="visible"/>
                                      </p:to>
                                    </p:set>
                                    <p:animEffect filter="fade" transition="in">
                                      <p:cBhvr>
                                        <p:cTn dur="4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3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8" name="Google Shape;258;p30"/>
          <p:cNvSpPr txBox="1"/>
          <p:nvPr>
            <p:ph type="title"/>
          </p:nvPr>
        </p:nvSpPr>
        <p:spPr>
          <a:xfrm>
            <a:off x="639873" y="1721606"/>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Shift_left2</a:t>
            </a:r>
            <a:endParaRPr/>
          </a:p>
        </p:txBody>
      </p:sp>
      <p:pic>
        <p:nvPicPr>
          <p:cNvPr id="259" name="Google Shape;259;p30"/>
          <p:cNvPicPr preferRelativeResize="0"/>
          <p:nvPr/>
        </p:nvPicPr>
        <p:blipFill rotWithShape="1">
          <a:blip r:embed="rId3">
            <a:alphaModFix/>
          </a:blip>
          <a:srcRect b="0" l="0" r="0" t="0"/>
          <a:stretch/>
        </p:blipFill>
        <p:spPr>
          <a:xfrm>
            <a:off x="4329109" y="2020281"/>
            <a:ext cx="7862891" cy="2817438"/>
          </a:xfrm>
          <a:prstGeom prst="rect">
            <a:avLst/>
          </a:prstGeom>
          <a:noFill/>
          <a:ln>
            <a:noFill/>
          </a:ln>
        </p:spPr>
      </p:pic>
      <p:grpSp>
        <p:nvGrpSpPr>
          <p:cNvPr id="260" name="Google Shape;260;p30"/>
          <p:cNvGrpSpPr/>
          <p:nvPr/>
        </p:nvGrpSpPr>
        <p:grpSpPr>
          <a:xfrm>
            <a:off x="4078283" y="0"/>
            <a:ext cx="874716" cy="6858001"/>
            <a:chOff x="7620000" y="0"/>
            <a:chExt cx="874716" cy="6858001"/>
          </a:xfrm>
        </p:grpSpPr>
        <p:sp>
          <p:nvSpPr>
            <p:cNvPr id="261" name="Google Shape;261;p3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2" name="Google Shape;262;p3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8"/>
                                        </p:tgtEl>
                                        <p:attrNameLst>
                                          <p:attrName>style.visibility</p:attrName>
                                        </p:attrNameLst>
                                      </p:cBhvr>
                                      <p:to>
                                        <p:strVal val="visible"/>
                                      </p:to>
                                    </p:set>
                                    <p:animEffect filter="fade" transition="in">
                                      <p:cBhvr>
                                        <p:cTn dur="4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3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8" name="Google Shape;268;p31"/>
          <p:cNvSpPr txBox="1"/>
          <p:nvPr>
            <p:ph type="title"/>
          </p:nvPr>
        </p:nvSpPr>
        <p:spPr>
          <a:xfrm>
            <a:off x="202515" y="1196950"/>
            <a:ext cx="3875768"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Sign_Extend</a:t>
            </a:r>
            <a:endParaRPr sz="5400"/>
          </a:p>
        </p:txBody>
      </p:sp>
      <p:pic>
        <p:nvPicPr>
          <p:cNvPr id="269" name="Google Shape;269;p31"/>
          <p:cNvPicPr preferRelativeResize="0"/>
          <p:nvPr/>
        </p:nvPicPr>
        <p:blipFill rotWithShape="1">
          <a:blip r:embed="rId3">
            <a:alphaModFix/>
          </a:blip>
          <a:srcRect b="0" l="0" r="0" t="0"/>
          <a:stretch/>
        </p:blipFill>
        <p:spPr>
          <a:xfrm>
            <a:off x="4515641" y="1965959"/>
            <a:ext cx="7405340" cy="2926081"/>
          </a:xfrm>
          <a:prstGeom prst="rect">
            <a:avLst/>
          </a:prstGeom>
          <a:noFill/>
          <a:ln>
            <a:noFill/>
          </a:ln>
        </p:spPr>
      </p:pic>
      <p:grpSp>
        <p:nvGrpSpPr>
          <p:cNvPr id="270" name="Google Shape;270;p31"/>
          <p:cNvGrpSpPr/>
          <p:nvPr/>
        </p:nvGrpSpPr>
        <p:grpSpPr>
          <a:xfrm>
            <a:off x="4078283" y="0"/>
            <a:ext cx="874716" cy="6858001"/>
            <a:chOff x="7620000" y="0"/>
            <a:chExt cx="874716" cy="6858001"/>
          </a:xfrm>
        </p:grpSpPr>
        <p:sp>
          <p:nvSpPr>
            <p:cNvPr id="271" name="Google Shape;271;p3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2" name="Google Shape;272;p3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68"/>
                                        </p:tgtEl>
                                        <p:attrNameLst>
                                          <p:attrName>style.visibility</p:attrName>
                                        </p:attrNameLst>
                                      </p:cBhvr>
                                      <p:to>
                                        <p:strVal val="visible"/>
                                      </p:to>
                                    </p:set>
                                    <p:animEffect filter="fade" transition="in">
                                      <p:cBhvr>
                                        <p:cTn dur="4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1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 name="Google Shape;96;p14"/>
          <p:cNvSpPr txBox="1"/>
          <p:nvPr>
            <p:ph type="ctrTitle"/>
          </p:nvPr>
        </p:nvSpPr>
        <p:spPr>
          <a:xfrm>
            <a:off x="5334000" y="1062038"/>
            <a:ext cx="6096000" cy="288131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8000"/>
              <a:buFont typeface="Teko"/>
              <a:buNone/>
            </a:pPr>
            <a:r>
              <a:rPr lang="es-MX" sz="8000">
                <a:latin typeface="Teko"/>
                <a:ea typeface="Teko"/>
                <a:cs typeface="Teko"/>
                <a:sym typeface="Teko"/>
              </a:rPr>
              <a:t>Investigación:</a:t>
            </a:r>
            <a:endParaRPr/>
          </a:p>
        </p:txBody>
      </p:sp>
      <p:sp>
        <p:nvSpPr>
          <p:cNvPr id="97" name="Google Shape;97;p14"/>
          <p:cNvSpPr txBox="1"/>
          <p:nvPr>
            <p:ph idx="1" type="subTitle"/>
          </p:nvPr>
        </p:nvSpPr>
        <p:spPr>
          <a:xfrm>
            <a:off x="5334000" y="4170408"/>
            <a:ext cx="6096000" cy="1625554"/>
          </a:xfrm>
          <a:prstGeom prst="rect">
            <a:avLst/>
          </a:prstGeom>
          <a:noFill/>
          <a:ln>
            <a:noFill/>
          </a:ln>
        </p:spPr>
        <p:txBody>
          <a:bodyPr anchorCtr="0" anchor="t" bIns="45700" lIns="91425" spcFirstLastPara="1" rIns="91425" wrap="square" tIns="45700">
            <a:normAutofit lnSpcReduction="10000"/>
          </a:bodyPr>
          <a:lstStyle/>
          <a:p>
            <a:pPr indent="0" lvl="0" marL="0" rtl="0" algn="r">
              <a:lnSpc>
                <a:spcPct val="90000"/>
              </a:lnSpc>
              <a:spcBef>
                <a:spcPts val="0"/>
              </a:spcBef>
              <a:spcAft>
                <a:spcPts val="0"/>
              </a:spcAft>
              <a:buClr>
                <a:schemeClr val="lt1"/>
              </a:buClr>
              <a:buSzPts val="1300"/>
              <a:buNone/>
            </a:pPr>
            <a:r>
              <a:rPr lang="es-MX" sz="1300"/>
              <a:t>MIPS</a:t>
            </a:r>
            <a:endParaRPr/>
          </a:p>
          <a:p>
            <a:pPr indent="0" lvl="0" marL="0" rtl="0" algn="r">
              <a:lnSpc>
                <a:spcPct val="90000"/>
              </a:lnSpc>
              <a:spcBef>
                <a:spcPts val="1000"/>
              </a:spcBef>
              <a:spcAft>
                <a:spcPts val="0"/>
              </a:spcAft>
              <a:buClr>
                <a:schemeClr val="lt1"/>
              </a:buClr>
              <a:buSzPts val="1300"/>
              <a:buNone/>
            </a:pPr>
            <a:r>
              <a:rPr lang="es-MX" sz="1300"/>
              <a:t>El procesador MIPS de 32 bits es una arquitectura de procesador RISC que se utiliza en una amplia gama de aplicaciones, desde dispositivos integrados hasta supercomputadoras. La sigla MIPS significa "Millón Instrucciones Per Secón" (Millones de Instrucciones por Segundo), que se refiere a la capacidad del procesador para ejecutar instrucciones de manera eficiente. A continuación, se presentan algunas características generales y elementos del procesador MIPS de 32 bits:</a:t>
            </a:r>
            <a:endParaRPr/>
          </a:p>
          <a:p>
            <a:pPr indent="0" lvl="0" marL="0" rtl="0" algn="r">
              <a:lnSpc>
                <a:spcPct val="90000"/>
              </a:lnSpc>
              <a:spcBef>
                <a:spcPts val="1000"/>
              </a:spcBef>
              <a:spcAft>
                <a:spcPts val="0"/>
              </a:spcAft>
              <a:buClr>
                <a:schemeClr val="lt1"/>
              </a:buClr>
              <a:buSzPts val="1300"/>
              <a:buNone/>
            </a:pPr>
            <a:r>
              <a:t/>
            </a:r>
            <a:endParaRPr sz="1300"/>
          </a:p>
        </p:txBody>
      </p:sp>
      <p:pic>
        <p:nvPicPr>
          <p:cNvPr descr="Se introduce una muestra con una pipeta en una placa de Petri" id="98" name="Google Shape;98;p14"/>
          <p:cNvPicPr preferRelativeResize="0"/>
          <p:nvPr/>
        </p:nvPicPr>
        <p:blipFill rotWithShape="1">
          <a:blip r:embed="rId3">
            <a:alphaModFix/>
          </a:blip>
          <a:srcRect b="-2" l="43860" r="6306" t="0"/>
          <a:stretch/>
        </p:blipFill>
        <p:spPr>
          <a:xfrm>
            <a:off x="-2" y="-1"/>
            <a:ext cx="4572002" cy="6858002"/>
          </a:xfrm>
          <a:custGeom>
            <a:rect b="b" l="l" r="r" t="t"/>
            <a:pathLst>
              <a:path extrusionOk="0" h="6858002" w="4572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noFill/>
          <a:ln>
            <a:noFill/>
          </a:ln>
        </p:spPr>
      </p:pic>
      <p:grpSp>
        <p:nvGrpSpPr>
          <p:cNvPr id="99" name="Google Shape;99;p14"/>
          <p:cNvGrpSpPr/>
          <p:nvPr/>
        </p:nvGrpSpPr>
        <p:grpSpPr>
          <a:xfrm>
            <a:off x="3697283" y="0"/>
            <a:ext cx="884241" cy="6858001"/>
            <a:chOff x="3697283" y="0"/>
            <a:chExt cx="884241" cy="6858001"/>
          </a:xfrm>
        </p:grpSpPr>
        <p:sp>
          <p:nvSpPr>
            <p:cNvPr id="100" name="Google Shape;100;p14"/>
            <p:cNvSpPr/>
            <p:nvPr/>
          </p:nvSpPr>
          <p:spPr>
            <a:xfrm flipH="1" rot="-5400000">
              <a:off x="705641"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rotWithShape="0" algn="l" dist="152400">
                <a:srgbClr val="000000">
                  <a:alpha val="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14"/>
            <p:cNvSpPr/>
            <p:nvPr/>
          </p:nvSpPr>
          <p:spPr>
            <a:xfrm flipH="1" rot="-5400000">
              <a:off x="715166"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a:effectLst>
              <a:outerShdw blurRad="381000" rotWithShape="0" algn="l" dist="152400">
                <a:srgbClr val="000000">
                  <a:alpha val="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6"/>
                                        </p:tgtEl>
                                        <p:attrNameLst>
                                          <p:attrName>style.visibility</p:attrName>
                                        </p:attrNameLst>
                                      </p:cBhvr>
                                      <p:to>
                                        <p:strVal val="visible"/>
                                      </p:to>
                                    </p:set>
                                    <p:animEffect filter="fade" transition="in">
                                      <p:cBhvr>
                                        <p:cTn dur="400"/>
                                        <p:tgtEl>
                                          <p:spTgt spid="96"/>
                                        </p:tgtEl>
                                      </p:cBhvr>
                                    </p:animEffect>
                                  </p:childTnLst>
                                </p:cTn>
                              </p:par>
                              <p:par>
                                <p:cTn fill="hold" nodeType="withEffect" presetClass="entr" presetID="10" presetSubtype="0">
                                  <p:stCondLst>
                                    <p:cond delay="200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400"/>
                                        <p:tgtEl>
                                          <p:spTgt spid="97">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400"/>
                                        <p:tgtEl>
                                          <p:spTgt spid="97">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400"/>
                                        <p:tgtEl>
                                          <p:spTgt spid="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 name="Shape 276"/>
        <p:cNvGrpSpPr/>
        <p:nvPr/>
      </p:nvGrpSpPr>
      <p:grpSpPr>
        <a:xfrm>
          <a:off x="0" y="0"/>
          <a:ext cx="0" cy="0"/>
          <a:chOff x="0" y="0"/>
          <a:chExt cx="0" cy="0"/>
        </a:xfrm>
      </p:grpSpPr>
      <p:sp>
        <p:nvSpPr>
          <p:cNvPr id="277" name="Google Shape;277;p3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8" name="Google Shape;278;p32"/>
          <p:cNvSpPr txBox="1"/>
          <p:nvPr>
            <p:ph type="title"/>
          </p:nvPr>
        </p:nvSpPr>
        <p:spPr>
          <a:xfrm>
            <a:off x="202515" y="1196950"/>
            <a:ext cx="3875768"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Buffer IF</a:t>
            </a:r>
            <a:endParaRPr/>
          </a:p>
        </p:txBody>
      </p:sp>
      <p:pic>
        <p:nvPicPr>
          <p:cNvPr id="279" name="Google Shape;279;p32"/>
          <p:cNvPicPr preferRelativeResize="0"/>
          <p:nvPr/>
        </p:nvPicPr>
        <p:blipFill rotWithShape="1">
          <a:blip r:embed="rId3">
            <a:alphaModFix/>
          </a:blip>
          <a:srcRect b="0" l="0" r="0" t="0"/>
          <a:stretch/>
        </p:blipFill>
        <p:spPr>
          <a:xfrm>
            <a:off x="4459475" y="879963"/>
            <a:ext cx="7412725" cy="5098075"/>
          </a:xfrm>
          <a:prstGeom prst="rect">
            <a:avLst/>
          </a:prstGeom>
          <a:noFill/>
          <a:ln>
            <a:noFill/>
          </a:ln>
        </p:spPr>
      </p:pic>
      <p:grpSp>
        <p:nvGrpSpPr>
          <p:cNvPr id="280" name="Google Shape;280;p32"/>
          <p:cNvGrpSpPr/>
          <p:nvPr/>
        </p:nvGrpSpPr>
        <p:grpSpPr>
          <a:xfrm>
            <a:off x="4078283" y="0"/>
            <a:ext cx="874716" cy="6858001"/>
            <a:chOff x="7620000" y="0"/>
            <a:chExt cx="874716" cy="6858001"/>
          </a:xfrm>
        </p:grpSpPr>
        <p:sp>
          <p:nvSpPr>
            <p:cNvPr id="281" name="Google Shape;281;p3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2" name="Google Shape;282;p3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78"/>
                                        </p:tgtEl>
                                        <p:attrNameLst>
                                          <p:attrName>style.visibility</p:attrName>
                                        </p:attrNameLst>
                                      </p:cBhvr>
                                      <p:to>
                                        <p:strVal val="visible"/>
                                      </p:to>
                                    </p:set>
                                    <p:animEffect filter="fade" transition="in">
                                      <p:cBhvr>
                                        <p:cTn dur="4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 name="Shape 286"/>
        <p:cNvGrpSpPr/>
        <p:nvPr/>
      </p:nvGrpSpPr>
      <p:grpSpPr>
        <a:xfrm>
          <a:off x="0" y="0"/>
          <a:ext cx="0" cy="0"/>
          <a:chOff x="0" y="0"/>
          <a:chExt cx="0" cy="0"/>
        </a:xfrm>
      </p:grpSpPr>
      <p:sp>
        <p:nvSpPr>
          <p:cNvPr id="287" name="Google Shape;287;p3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8" name="Google Shape;288;p33"/>
          <p:cNvSpPr txBox="1"/>
          <p:nvPr>
            <p:ph type="title"/>
          </p:nvPr>
        </p:nvSpPr>
        <p:spPr>
          <a:xfrm>
            <a:off x="202515" y="1196950"/>
            <a:ext cx="3875700" cy="281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Buffer AdressCalc:</a:t>
            </a:r>
            <a:endParaRPr sz="1050">
              <a:solidFill>
                <a:srgbClr val="D29FFC"/>
              </a:solidFill>
              <a:highlight>
                <a:srgbClr val="011627"/>
              </a:highlight>
              <a:latin typeface="Courier New"/>
              <a:ea typeface="Courier New"/>
              <a:cs typeface="Courier New"/>
              <a:sym typeface="Courier New"/>
            </a:endParaRPr>
          </a:p>
          <a:p>
            <a:pPr indent="0" lvl="0" marL="0" rtl="0" algn="l">
              <a:lnSpc>
                <a:spcPct val="90000"/>
              </a:lnSpc>
              <a:spcBef>
                <a:spcPts val="0"/>
              </a:spcBef>
              <a:spcAft>
                <a:spcPts val="0"/>
              </a:spcAft>
              <a:buClr>
                <a:schemeClr val="lt1"/>
              </a:buClr>
              <a:buSzPts val="5400"/>
              <a:buFont typeface="Impact"/>
              <a:buNone/>
            </a:pPr>
            <a:r>
              <a:t/>
            </a:r>
            <a:endParaRPr sz="5400"/>
          </a:p>
        </p:txBody>
      </p:sp>
      <p:grpSp>
        <p:nvGrpSpPr>
          <p:cNvPr id="289" name="Google Shape;289;p33"/>
          <p:cNvGrpSpPr/>
          <p:nvPr/>
        </p:nvGrpSpPr>
        <p:grpSpPr>
          <a:xfrm>
            <a:off x="4078283" y="0"/>
            <a:ext cx="874716" cy="6858001"/>
            <a:chOff x="7620000" y="0"/>
            <a:chExt cx="874716" cy="6858001"/>
          </a:xfrm>
        </p:grpSpPr>
        <p:sp>
          <p:nvSpPr>
            <p:cNvPr id="290" name="Google Shape;290;p33"/>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1" name="Google Shape;291;p33"/>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292" name="Google Shape;292;p33"/>
          <p:cNvPicPr preferRelativeResize="0"/>
          <p:nvPr/>
        </p:nvPicPr>
        <p:blipFill rotWithShape="1">
          <a:blip r:embed="rId4">
            <a:alphaModFix/>
          </a:blip>
          <a:srcRect b="0" l="0" r="0" t="0"/>
          <a:stretch/>
        </p:blipFill>
        <p:spPr>
          <a:xfrm>
            <a:off x="3731225" y="0"/>
            <a:ext cx="8460775" cy="6857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88"/>
                                        </p:tgtEl>
                                        <p:attrNameLst>
                                          <p:attrName>style.visibility</p:attrName>
                                        </p:attrNameLst>
                                      </p:cBhvr>
                                      <p:to>
                                        <p:strVal val="visible"/>
                                      </p:to>
                                    </p:set>
                                    <p:animEffect filter="fade" transition="in">
                                      <p:cBhvr>
                                        <p:cTn dur="4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 name="Shape 296"/>
        <p:cNvGrpSpPr/>
        <p:nvPr/>
      </p:nvGrpSpPr>
      <p:grpSpPr>
        <a:xfrm>
          <a:off x="0" y="0"/>
          <a:ext cx="0" cy="0"/>
          <a:chOff x="0" y="0"/>
          <a:chExt cx="0" cy="0"/>
        </a:xfrm>
      </p:grpSpPr>
      <p:sp>
        <p:nvSpPr>
          <p:cNvPr id="297" name="Google Shape;297;p3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8" name="Google Shape;298;p34"/>
          <p:cNvSpPr txBox="1"/>
          <p:nvPr>
            <p:ph type="title"/>
          </p:nvPr>
        </p:nvSpPr>
        <p:spPr>
          <a:xfrm>
            <a:off x="202515" y="1196950"/>
            <a:ext cx="3875700" cy="281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Buffer  Write_Back:</a:t>
            </a:r>
            <a:endParaRPr sz="1050">
              <a:solidFill>
                <a:srgbClr val="D29FFC"/>
              </a:solidFill>
              <a:highlight>
                <a:srgbClr val="011627"/>
              </a:highlight>
              <a:latin typeface="Courier New"/>
              <a:ea typeface="Courier New"/>
              <a:cs typeface="Courier New"/>
              <a:sym typeface="Courier New"/>
            </a:endParaRPr>
          </a:p>
          <a:p>
            <a:pPr indent="0" lvl="0" marL="0" rtl="0" algn="l">
              <a:lnSpc>
                <a:spcPct val="90000"/>
              </a:lnSpc>
              <a:spcBef>
                <a:spcPts val="0"/>
              </a:spcBef>
              <a:spcAft>
                <a:spcPts val="0"/>
              </a:spcAft>
              <a:buClr>
                <a:schemeClr val="lt1"/>
              </a:buClr>
              <a:buSzPts val="5400"/>
              <a:buFont typeface="Impact"/>
              <a:buNone/>
            </a:pPr>
            <a:r>
              <a:t/>
            </a:r>
            <a:endParaRPr sz="5400"/>
          </a:p>
        </p:txBody>
      </p:sp>
      <p:grpSp>
        <p:nvGrpSpPr>
          <p:cNvPr id="299" name="Google Shape;299;p34"/>
          <p:cNvGrpSpPr/>
          <p:nvPr/>
        </p:nvGrpSpPr>
        <p:grpSpPr>
          <a:xfrm>
            <a:off x="4078283" y="0"/>
            <a:ext cx="874716" cy="6858001"/>
            <a:chOff x="7620000" y="0"/>
            <a:chExt cx="874716" cy="6858001"/>
          </a:xfrm>
        </p:grpSpPr>
        <p:sp>
          <p:nvSpPr>
            <p:cNvPr id="300" name="Google Shape;300;p34"/>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1" name="Google Shape;301;p34"/>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02" name="Google Shape;302;p34"/>
          <p:cNvPicPr preferRelativeResize="0"/>
          <p:nvPr/>
        </p:nvPicPr>
        <p:blipFill rotWithShape="1">
          <a:blip r:embed="rId4">
            <a:alphaModFix/>
          </a:blip>
          <a:srcRect b="0" l="0" r="0" t="0"/>
          <a:stretch/>
        </p:blipFill>
        <p:spPr>
          <a:xfrm>
            <a:off x="4078225" y="0"/>
            <a:ext cx="8103449"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8"/>
                                        </p:tgtEl>
                                        <p:attrNameLst>
                                          <p:attrName>style.visibility</p:attrName>
                                        </p:attrNameLst>
                                      </p:cBhvr>
                                      <p:to>
                                        <p:strVal val="visible"/>
                                      </p:to>
                                    </p:set>
                                    <p:animEffect filter="fade" transition="in">
                                      <p:cBhvr>
                                        <p:cTn dur="4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3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8" name="Google Shape;308;p35"/>
          <p:cNvSpPr txBox="1"/>
          <p:nvPr>
            <p:ph type="title"/>
          </p:nvPr>
        </p:nvSpPr>
        <p:spPr>
          <a:xfrm>
            <a:off x="202515" y="1196950"/>
            <a:ext cx="3875700" cy="281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Buffer ID/EX</a:t>
            </a:r>
            <a:endParaRPr/>
          </a:p>
        </p:txBody>
      </p:sp>
      <p:grpSp>
        <p:nvGrpSpPr>
          <p:cNvPr id="309" name="Google Shape;309;p35"/>
          <p:cNvGrpSpPr/>
          <p:nvPr/>
        </p:nvGrpSpPr>
        <p:grpSpPr>
          <a:xfrm>
            <a:off x="4078283" y="0"/>
            <a:ext cx="874716" cy="6858001"/>
            <a:chOff x="7620000" y="0"/>
            <a:chExt cx="874716" cy="6858001"/>
          </a:xfrm>
        </p:grpSpPr>
        <p:sp>
          <p:nvSpPr>
            <p:cNvPr id="310" name="Google Shape;310;p35"/>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1" name="Google Shape;311;p35"/>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12" name="Google Shape;312;p35"/>
          <p:cNvPicPr preferRelativeResize="0"/>
          <p:nvPr/>
        </p:nvPicPr>
        <p:blipFill rotWithShape="1">
          <a:blip r:embed="rId4">
            <a:alphaModFix/>
          </a:blip>
          <a:srcRect b="0" l="0" r="0" t="0"/>
          <a:stretch/>
        </p:blipFill>
        <p:spPr>
          <a:xfrm>
            <a:off x="5681450" y="212450"/>
            <a:ext cx="4529775" cy="625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08"/>
                                        </p:tgtEl>
                                        <p:attrNameLst>
                                          <p:attrName>style.visibility</p:attrName>
                                        </p:attrNameLst>
                                      </p:cBhvr>
                                      <p:to>
                                        <p:strVal val="visible"/>
                                      </p:to>
                                    </p:set>
                                    <p:animEffect filter="fade" transition="in">
                                      <p:cBhvr>
                                        <p:cTn dur="4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3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Texto" id="318" name="Google Shape;318;p36"/>
          <p:cNvPicPr preferRelativeResize="0"/>
          <p:nvPr/>
        </p:nvPicPr>
        <p:blipFill rotWithShape="1">
          <a:blip r:embed="rId3">
            <a:alphaModFix/>
          </a:blip>
          <a:srcRect b="1882" l="0" r="1" t="9181"/>
          <a:stretch/>
        </p:blipFill>
        <p:spPr>
          <a:xfrm>
            <a:off x="-2" y="11"/>
            <a:ext cx="12191435" cy="6857989"/>
          </a:xfrm>
          <a:prstGeom prst="rect">
            <a:avLst/>
          </a:prstGeom>
          <a:noFill/>
          <a:ln>
            <a:noFill/>
          </a:ln>
        </p:spPr>
      </p:pic>
      <p:sp>
        <p:nvSpPr>
          <p:cNvPr id="319" name="Google Shape;319;p36"/>
          <p:cNvSpPr/>
          <p:nvPr/>
        </p:nvSpPr>
        <p:spPr>
          <a:xfrm rot="-5400000">
            <a:off x="923925" y="-923925"/>
            <a:ext cx="6858000" cy="8705850"/>
          </a:xfrm>
          <a:prstGeom prst="rect">
            <a:avLst/>
          </a:prstGeom>
          <a:gradFill>
            <a:gsLst>
              <a:gs pos="0">
                <a:schemeClr val="dk1"/>
              </a:gs>
              <a:gs pos="31000">
                <a:srgbClr val="000000">
                  <a:alpha val="69411"/>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0" name="Google Shape;320;p36"/>
          <p:cNvSpPr txBox="1"/>
          <p:nvPr>
            <p:ph type="title"/>
          </p:nvPr>
        </p:nvSpPr>
        <p:spPr>
          <a:xfrm>
            <a:off x="762000" y="1523999"/>
            <a:ext cx="5334000" cy="35350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6200"/>
              <a:buFont typeface="Impact"/>
              <a:buNone/>
            </a:pPr>
            <a:r>
              <a:rPr lang="es-MX" sz="6200">
                <a:solidFill>
                  <a:srgbClr val="FFFFFF"/>
                </a:solidFill>
              </a:rPr>
              <a:t>Decodificacion: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20"/>
                                        </p:tgtEl>
                                        <p:attrNameLst>
                                          <p:attrName>style.visibility</p:attrName>
                                        </p:attrNameLst>
                                      </p:cBhvr>
                                      <p:to>
                                        <p:strVal val="visible"/>
                                      </p:to>
                                    </p:set>
                                    <p:animEffect filter="fade" transition="in">
                                      <p:cBhvr>
                                        <p:cTn dur="4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3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6" name="Google Shape;326;p37"/>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Decodificador:</a:t>
            </a:r>
            <a:endParaRPr/>
          </a:p>
        </p:txBody>
      </p:sp>
      <p:pic>
        <p:nvPicPr>
          <p:cNvPr descr="Captura de pantalla de computadora" id="327" name="Google Shape;327;p37"/>
          <p:cNvPicPr preferRelativeResize="0"/>
          <p:nvPr/>
        </p:nvPicPr>
        <p:blipFill rotWithShape="1">
          <a:blip r:embed="rId3">
            <a:alphaModFix/>
          </a:blip>
          <a:srcRect b="0" l="12740" r="21974"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328" name="Google Shape;328;p37"/>
          <p:cNvGrpSpPr/>
          <p:nvPr/>
        </p:nvGrpSpPr>
        <p:grpSpPr>
          <a:xfrm>
            <a:off x="4078283" y="0"/>
            <a:ext cx="874716" cy="6858001"/>
            <a:chOff x="7620000" y="0"/>
            <a:chExt cx="874716" cy="6858001"/>
          </a:xfrm>
        </p:grpSpPr>
        <p:sp>
          <p:nvSpPr>
            <p:cNvPr id="329" name="Google Shape;329;p37"/>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0" name="Google Shape;330;p37"/>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26"/>
                                        </p:tgtEl>
                                        <p:attrNameLst>
                                          <p:attrName>style.visibility</p:attrName>
                                        </p:attrNameLst>
                                      </p:cBhvr>
                                      <p:to>
                                        <p:strVal val="visible"/>
                                      </p:to>
                                    </p:set>
                                    <p:animEffect filter="fade" transition="in">
                                      <p:cBhvr>
                                        <p:cTn dur="7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 name="Shape 334"/>
        <p:cNvGrpSpPr/>
        <p:nvPr/>
      </p:nvGrpSpPr>
      <p:grpSpPr>
        <a:xfrm>
          <a:off x="0" y="0"/>
          <a:ext cx="0" cy="0"/>
          <a:chOff x="0" y="0"/>
          <a:chExt cx="0" cy="0"/>
        </a:xfrm>
      </p:grpSpPr>
      <p:sp>
        <p:nvSpPr>
          <p:cNvPr id="335" name="Google Shape;335;p3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6" name="Google Shape;336;p38"/>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Decodificador:</a:t>
            </a:r>
            <a:endParaRPr/>
          </a:p>
        </p:txBody>
      </p:sp>
      <p:pic>
        <p:nvPicPr>
          <p:cNvPr descr="Captura de pantalla de computadora&#10;&#10;Descripción generada automáticamente" id="337" name="Google Shape;337;p38"/>
          <p:cNvPicPr preferRelativeResize="0"/>
          <p:nvPr/>
        </p:nvPicPr>
        <p:blipFill rotWithShape="1">
          <a:blip r:embed="rId3">
            <a:alphaModFix/>
          </a:blip>
          <a:srcRect b="0" l="12385" r="22328" t="0"/>
          <a:stretch/>
        </p:blipFill>
        <p:spPr>
          <a:xfrm>
            <a:off x="4078283" y="8"/>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338" name="Google Shape;338;p38"/>
          <p:cNvGrpSpPr/>
          <p:nvPr/>
        </p:nvGrpSpPr>
        <p:grpSpPr>
          <a:xfrm>
            <a:off x="4078283" y="0"/>
            <a:ext cx="874716" cy="6858001"/>
            <a:chOff x="7620000" y="0"/>
            <a:chExt cx="874716" cy="6858001"/>
          </a:xfrm>
        </p:grpSpPr>
        <p:sp>
          <p:nvSpPr>
            <p:cNvPr id="339" name="Google Shape;339;p38"/>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0" name="Google Shape;340;p38"/>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36"/>
                                        </p:tgtEl>
                                        <p:attrNameLst>
                                          <p:attrName>style.visibility</p:attrName>
                                        </p:attrNameLst>
                                      </p:cBhvr>
                                      <p:to>
                                        <p:strVal val="visible"/>
                                      </p:to>
                                    </p:set>
                                    <p:animEffect filter="fade" transition="in">
                                      <p:cBhvr>
                                        <p:cTn dur="7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 name="Shape 344"/>
        <p:cNvGrpSpPr/>
        <p:nvPr/>
      </p:nvGrpSpPr>
      <p:grpSpPr>
        <a:xfrm>
          <a:off x="0" y="0"/>
          <a:ext cx="0" cy="0"/>
          <a:chOff x="0" y="0"/>
          <a:chExt cx="0" cy="0"/>
        </a:xfrm>
      </p:grpSpPr>
      <p:sp>
        <p:nvSpPr>
          <p:cNvPr id="345" name="Google Shape;345;p3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6" name="Google Shape;346;p39"/>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Decodificador:</a:t>
            </a:r>
            <a:endParaRPr/>
          </a:p>
        </p:txBody>
      </p:sp>
      <p:pic>
        <p:nvPicPr>
          <p:cNvPr descr="Captura de pantalla de computadora" id="347" name="Google Shape;347;p39"/>
          <p:cNvPicPr preferRelativeResize="0"/>
          <p:nvPr/>
        </p:nvPicPr>
        <p:blipFill rotWithShape="1">
          <a:blip r:embed="rId3">
            <a:alphaModFix/>
          </a:blip>
          <a:srcRect b="0" l="14813" r="19901" t="0"/>
          <a:stretch/>
        </p:blipFill>
        <p:spPr>
          <a:xfrm>
            <a:off x="4232495" y="8"/>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348" name="Google Shape;348;p39"/>
          <p:cNvGrpSpPr/>
          <p:nvPr/>
        </p:nvGrpSpPr>
        <p:grpSpPr>
          <a:xfrm>
            <a:off x="4078283" y="0"/>
            <a:ext cx="874716" cy="6858001"/>
            <a:chOff x="7620000" y="0"/>
            <a:chExt cx="874716" cy="6858001"/>
          </a:xfrm>
        </p:grpSpPr>
        <p:sp>
          <p:nvSpPr>
            <p:cNvPr id="349" name="Google Shape;349;p39"/>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0" name="Google Shape;350;p39"/>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46"/>
                                        </p:tgtEl>
                                        <p:attrNameLst>
                                          <p:attrName>style.visibility</p:attrName>
                                        </p:attrNameLst>
                                      </p:cBhvr>
                                      <p:to>
                                        <p:strVal val="visible"/>
                                      </p:to>
                                    </p:set>
                                    <p:animEffect filter="fade" transition="in">
                                      <p:cBhvr>
                                        <p:cTn dur="4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4" name="Shape 354"/>
        <p:cNvGrpSpPr/>
        <p:nvPr/>
      </p:nvGrpSpPr>
      <p:grpSpPr>
        <a:xfrm>
          <a:off x="0" y="0"/>
          <a:ext cx="0" cy="0"/>
          <a:chOff x="0" y="0"/>
          <a:chExt cx="0" cy="0"/>
        </a:xfrm>
      </p:grpSpPr>
      <p:sp>
        <p:nvSpPr>
          <p:cNvPr id="355" name="Google Shape;355;p4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6" name="Google Shape;356;p40"/>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Decodificador</a:t>
            </a:r>
            <a:br>
              <a:rPr lang="es-MX" sz="3400"/>
            </a:br>
            <a:r>
              <a:rPr lang="es-MX" sz="3400"/>
              <a:t>Fase 2:</a:t>
            </a:r>
            <a:endParaRPr/>
          </a:p>
        </p:txBody>
      </p:sp>
      <p:pic>
        <p:nvPicPr>
          <p:cNvPr descr="Texto&#10;&#10;Descripción generada automáticamente" id="357" name="Google Shape;357;p40"/>
          <p:cNvPicPr preferRelativeResize="0"/>
          <p:nvPr/>
        </p:nvPicPr>
        <p:blipFill rotWithShape="1">
          <a:blip r:embed="rId3">
            <a:alphaModFix/>
          </a:blip>
          <a:srcRect b="0" l="0" r="0" t="0"/>
          <a:stretch/>
        </p:blipFill>
        <p:spPr>
          <a:xfrm>
            <a:off x="4581681" y="114020"/>
            <a:ext cx="7123686" cy="948019"/>
          </a:xfrm>
          <a:prstGeom prst="rect">
            <a:avLst/>
          </a:prstGeom>
          <a:noFill/>
          <a:ln>
            <a:noFill/>
          </a:ln>
        </p:spPr>
      </p:pic>
      <p:pic>
        <p:nvPicPr>
          <p:cNvPr descr="Texto&#10;&#10;Descripción generada automáticamente" id="358" name="Google Shape;358;p40"/>
          <p:cNvPicPr preferRelativeResize="0"/>
          <p:nvPr/>
        </p:nvPicPr>
        <p:blipFill rotWithShape="1">
          <a:blip r:embed="rId4">
            <a:alphaModFix/>
          </a:blip>
          <a:srcRect b="0" l="0" r="0" t="0"/>
          <a:stretch/>
        </p:blipFill>
        <p:spPr>
          <a:xfrm>
            <a:off x="5046638" y="1090959"/>
            <a:ext cx="6149580" cy="1886525"/>
          </a:xfrm>
          <a:prstGeom prst="rect">
            <a:avLst/>
          </a:prstGeom>
          <a:noFill/>
          <a:ln>
            <a:noFill/>
          </a:ln>
        </p:spPr>
      </p:pic>
      <p:pic>
        <p:nvPicPr>
          <p:cNvPr descr="Texto&#10;&#10;Descripción generada automáticamente" id="359" name="Google Shape;359;p40"/>
          <p:cNvPicPr preferRelativeResize="0"/>
          <p:nvPr/>
        </p:nvPicPr>
        <p:blipFill rotWithShape="1">
          <a:blip r:embed="rId5">
            <a:alphaModFix/>
          </a:blip>
          <a:srcRect b="0" l="0" r="14580" t="0"/>
          <a:stretch/>
        </p:blipFill>
        <p:spPr>
          <a:xfrm>
            <a:off x="4232923" y="3006404"/>
            <a:ext cx="7472444" cy="1620248"/>
          </a:xfrm>
          <a:prstGeom prst="rect">
            <a:avLst/>
          </a:prstGeom>
          <a:noFill/>
          <a:ln>
            <a:noFill/>
          </a:ln>
        </p:spPr>
      </p:pic>
      <p:pic>
        <p:nvPicPr>
          <p:cNvPr descr="Texto&#10;&#10;Descripción generada automáticamente" id="360" name="Google Shape;360;p40"/>
          <p:cNvPicPr preferRelativeResize="0"/>
          <p:nvPr/>
        </p:nvPicPr>
        <p:blipFill rotWithShape="1">
          <a:blip r:embed="rId6">
            <a:alphaModFix/>
          </a:blip>
          <a:srcRect b="0" l="0" r="6160" t="0"/>
          <a:stretch/>
        </p:blipFill>
        <p:spPr>
          <a:xfrm>
            <a:off x="4169830" y="4745672"/>
            <a:ext cx="8068989" cy="2160355"/>
          </a:xfrm>
          <a:prstGeom prst="rect">
            <a:avLst/>
          </a:prstGeom>
          <a:noFill/>
          <a:ln>
            <a:noFill/>
          </a:ln>
        </p:spPr>
      </p:pic>
      <p:grpSp>
        <p:nvGrpSpPr>
          <p:cNvPr id="361" name="Google Shape;361;p40"/>
          <p:cNvGrpSpPr/>
          <p:nvPr/>
        </p:nvGrpSpPr>
        <p:grpSpPr>
          <a:xfrm>
            <a:off x="4078283" y="0"/>
            <a:ext cx="874716" cy="6858001"/>
            <a:chOff x="7620000" y="0"/>
            <a:chExt cx="874716" cy="6858001"/>
          </a:xfrm>
        </p:grpSpPr>
        <p:sp>
          <p:nvSpPr>
            <p:cNvPr id="362" name="Google Shape;362;p4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3" name="Google Shape;363;p4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7">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56"/>
                                        </p:tgtEl>
                                        <p:attrNameLst>
                                          <p:attrName>style.visibility</p:attrName>
                                        </p:attrNameLst>
                                      </p:cBhvr>
                                      <p:to>
                                        <p:strVal val="visible"/>
                                      </p:to>
                                    </p:set>
                                    <p:animEffect filter="fade" transition="in">
                                      <p:cBhvr>
                                        <p:cTn dur="4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4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9" name="Google Shape;369;p41"/>
          <p:cNvSpPr txBox="1"/>
          <p:nvPr>
            <p:ph type="title"/>
          </p:nvPr>
        </p:nvSpPr>
        <p:spPr>
          <a:xfrm>
            <a:off x="357266" y="1661646"/>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Añadimos instrucciones tipo J</a:t>
            </a:r>
            <a:endParaRPr/>
          </a:p>
        </p:txBody>
      </p:sp>
      <p:pic>
        <p:nvPicPr>
          <p:cNvPr id="370" name="Google Shape;370;p41"/>
          <p:cNvPicPr preferRelativeResize="0"/>
          <p:nvPr/>
        </p:nvPicPr>
        <p:blipFill rotWithShape="1">
          <a:blip r:embed="rId3">
            <a:alphaModFix/>
          </a:blip>
          <a:srcRect b="0" l="0" r="0" t="0"/>
          <a:stretch/>
        </p:blipFill>
        <p:spPr>
          <a:xfrm>
            <a:off x="4606610" y="1979770"/>
            <a:ext cx="7469927" cy="1449230"/>
          </a:xfrm>
          <a:prstGeom prst="rect">
            <a:avLst/>
          </a:prstGeom>
          <a:noFill/>
          <a:ln>
            <a:noFill/>
          </a:ln>
        </p:spPr>
      </p:pic>
      <p:pic>
        <p:nvPicPr>
          <p:cNvPr id="371" name="Google Shape;371;p41"/>
          <p:cNvPicPr preferRelativeResize="0"/>
          <p:nvPr/>
        </p:nvPicPr>
        <p:blipFill rotWithShape="1">
          <a:blip r:embed="rId4">
            <a:alphaModFix/>
          </a:blip>
          <a:srcRect b="0" l="0" r="22922" t="0"/>
          <a:stretch/>
        </p:blipFill>
        <p:spPr>
          <a:xfrm>
            <a:off x="4078283" y="4036109"/>
            <a:ext cx="8113717" cy="885949"/>
          </a:xfrm>
          <a:prstGeom prst="rect">
            <a:avLst/>
          </a:prstGeom>
          <a:noFill/>
          <a:ln>
            <a:noFill/>
          </a:ln>
        </p:spPr>
      </p:pic>
      <p:grpSp>
        <p:nvGrpSpPr>
          <p:cNvPr id="372" name="Google Shape;372;p41"/>
          <p:cNvGrpSpPr/>
          <p:nvPr/>
        </p:nvGrpSpPr>
        <p:grpSpPr>
          <a:xfrm>
            <a:off x="4078283" y="0"/>
            <a:ext cx="874716" cy="6858001"/>
            <a:chOff x="7620000" y="0"/>
            <a:chExt cx="874716" cy="6858001"/>
          </a:xfrm>
        </p:grpSpPr>
        <p:sp>
          <p:nvSpPr>
            <p:cNvPr id="373" name="Google Shape;373;p4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4" name="Google Shape;374;p4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5">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75" name="Google Shape;375;p41"/>
          <p:cNvPicPr preferRelativeResize="0"/>
          <p:nvPr/>
        </p:nvPicPr>
        <p:blipFill rotWithShape="1">
          <a:blip r:embed="rId6">
            <a:alphaModFix/>
          </a:blip>
          <a:srcRect b="0" l="0" r="0" t="0"/>
          <a:stretch/>
        </p:blipFill>
        <p:spPr>
          <a:xfrm>
            <a:off x="5245904" y="299424"/>
            <a:ext cx="3986195" cy="12227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69"/>
                                        </p:tgtEl>
                                        <p:attrNameLst>
                                          <p:attrName>style.visibility</p:attrName>
                                        </p:attrNameLst>
                                      </p:cBhvr>
                                      <p:to>
                                        <p:strVal val="visible"/>
                                      </p:to>
                                    </p:set>
                                    <p:animEffect filter="fade" transition="in">
                                      <p:cBhvr>
                                        <p:cTn dur="4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1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15"/>
          <p:cNvSpPr txBox="1"/>
          <p:nvPr>
            <p:ph type="ctrTitle"/>
          </p:nvPr>
        </p:nvSpPr>
        <p:spPr>
          <a:xfrm>
            <a:off x="5334000" y="1062038"/>
            <a:ext cx="6096000" cy="2881311"/>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7400"/>
              <a:buFont typeface="Impact"/>
              <a:buNone/>
            </a:pPr>
            <a:r>
              <a:rPr lang="es-MX" sz="7400"/>
              <a:t>Set De Instrucciones:</a:t>
            </a:r>
            <a:endParaRPr/>
          </a:p>
        </p:txBody>
      </p:sp>
      <p:sp>
        <p:nvSpPr>
          <p:cNvPr id="108" name="Google Shape;108;p15"/>
          <p:cNvSpPr txBox="1"/>
          <p:nvPr>
            <p:ph idx="1" type="subTitle"/>
          </p:nvPr>
        </p:nvSpPr>
        <p:spPr>
          <a:xfrm>
            <a:off x="5334000" y="4170408"/>
            <a:ext cx="6096000" cy="1625554"/>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1100"/>
              <a:buNone/>
            </a:pPr>
            <a:r>
              <a:rPr lang="es-MX" sz="1100"/>
              <a:t>Un conjunto de instrucciones (también conocido como ISA, por sus siglas en inglés) es un conjunto de instrucciones que un procesador es capaz de ejecutar. En el caso de la arquitectura MIPS, el conjunto de instrucciones consiste en un conjunto de operaciones básicas que el procesador puede llevar a cabo. El conjunto de instrucciones MIPS consta de alrededor de 100 instrucciones diferentes, que se utilizan para realizar operaciones aritméticas y lógicas, transferencias de datos y operaciones de control de flujo. Cada instrucción tiene un código de operación (conocido como apode), que indica la operación que se debe realizar. Además, cada instrucción puede tener uno o más operandos, que son los valores que se utilizan en la operación.</a:t>
            </a:r>
            <a:endParaRPr/>
          </a:p>
          <a:p>
            <a:pPr indent="0" lvl="0" marL="0" rtl="0" algn="r">
              <a:lnSpc>
                <a:spcPct val="90000"/>
              </a:lnSpc>
              <a:spcBef>
                <a:spcPts val="1000"/>
              </a:spcBef>
              <a:spcAft>
                <a:spcPts val="0"/>
              </a:spcAft>
              <a:buClr>
                <a:schemeClr val="lt1"/>
              </a:buClr>
              <a:buSzPts val="1100"/>
              <a:buNone/>
            </a:pPr>
            <a:r>
              <a:t/>
            </a:r>
            <a:endParaRPr sz="1100"/>
          </a:p>
        </p:txBody>
      </p:sp>
      <p:pic>
        <p:nvPicPr>
          <p:cNvPr descr="Flechas que apuntan a la derecha, mientras que una apunta a la izquierda" id="109" name="Google Shape;109;p15"/>
          <p:cNvPicPr preferRelativeResize="0"/>
          <p:nvPr/>
        </p:nvPicPr>
        <p:blipFill rotWithShape="1">
          <a:blip r:embed="rId3">
            <a:alphaModFix/>
          </a:blip>
          <a:srcRect b="-2" l="35483" r="20016" t="0"/>
          <a:stretch/>
        </p:blipFill>
        <p:spPr>
          <a:xfrm>
            <a:off x="-2" y="-1"/>
            <a:ext cx="4572002" cy="6858002"/>
          </a:xfrm>
          <a:custGeom>
            <a:rect b="b" l="l" r="r" t="t"/>
            <a:pathLst>
              <a:path extrusionOk="0" h="6858002" w="4572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noFill/>
          <a:ln>
            <a:noFill/>
          </a:ln>
        </p:spPr>
      </p:pic>
      <p:grpSp>
        <p:nvGrpSpPr>
          <p:cNvPr id="110" name="Google Shape;110;p15"/>
          <p:cNvGrpSpPr/>
          <p:nvPr/>
        </p:nvGrpSpPr>
        <p:grpSpPr>
          <a:xfrm>
            <a:off x="3697283" y="0"/>
            <a:ext cx="884241" cy="6858001"/>
            <a:chOff x="3697283" y="0"/>
            <a:chExt cx="884241" cy="6858001"/>
          </a:xfrm>
        </p:grpSpPr>
        <p:sp>
          <p:nvSpPr>
            <p:cNvPr id="111" name="Google Shape;111;p15"/>
            <p:cNvSpPr/>
            <p:nvPr/>
          </p:nvSpPr>
          <p:spPr>
            <a:xfrm flipH="1" rot="-5400000">
              <a:off x="705641"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rotWithShape="0" algn="l" dist="152400">
                <a:srgbClr val="000000">
                  <a:alpha val="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 name="Google Shape;112;p15"/>
            <p:cNvSpPr/>
            <p:nvPr/>
          </p:nvSpPr>
          <p:spPr>
            <a:xfrm flipH="1" rot="-5400000">
              <a:off x="715166"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a:effectLst>
              <a:outerShdw blurRad="381000" rotWithShape="0" algn="l" dist="152400">
                <a:srgbClr val="000000">
                  <a:alpha val="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100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9" name="Shape 379"/>
        <p:cNvGrpSpPr/>
        <p:nvPr/>
      </p:nvGrpSpPr>
      <p:grpSpPr>
        <a:xfrm>
          <a:off x="0" y="0"/>
          <a:ext cx="0" cy="0"/>
          <a:chOff x="0" y="0"/>
          <a:chExt cx="0" cy="0"/>
        </a:xfrm>
      </p:grpSpPr>
      <p:sp>
        <p:nvSpPr>
          <p:cNvPr id="380" name="Google Shape;380;p4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1" name="Google Shape;381;p42"/>
          <p:cNvSpPr txBox="1"/>
          <p:nvPr>
            <p:ph type="title"/>
          </p:nvPr>
        </p:nvSpPr>
        <p:spPr>
          <a:xfrm>
            <a:off x="357266" y="2803160"/>
            <a:ext cx="2952750" cy="16759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Impact"/>
              <a:buNone/>
            </a:pPr>
            <a:r>
              <a:rPr lang="es-MX" sz="3400"/>
              <a:t>Añadimos un caso para la no_OP</a:t>
            </a:r>
            <a:endParaRPr sz="3400"/>
          </a:p>
        </p:txBody>
      </p:sp>
      <p:grpSp>
        <p:nvGrpSpPr>
          <p:cNvPr id="382" name="Google Shape;382;p42"/>
          <p:cNvGrpSpPr/>
          <p:nvPr/>
        </p:nvGrpSpPr>
        <p:grpSpPr>
          <a:xfrm>
            <a:off x="4078283" y="0"/>
            <a:ext cx="874716" cy="6858001"/>
            <a:chOff x="7620000" y="0"/>
            <a:chExt cx="874716" cy="6858001"/>
          </a:xfrm>
        </p:grpSpPr>
        <p:sp>
          <p:nvSpPr>
            <p:cNvPr id="383" name="Google Shape;383;p4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4" name="Google Shape;384;p42"/>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3">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pic>
        <p:nvPicPr>
          <p:cNvPr id="385" name="Google Shape;385;p42"/>
          <p:cNvPicPr preferRelativeResize="0"/>
          <p:nvPr/>
        </p:nvPicPr>
        <p:blipFill rotWithShape="1">
          <a:blip r:embed="rId4">
            <a:alphaModFix/>
          </a:blip>
          <a:srcRect b="0" l="0" r="0" t="0"/>
          <a:stretch/>
        </p:blipFill>
        <p:spPr>
          <a:xfrm>
            <a:off x="5219029" y="817916"/>
            <a:ext cx="6706942" cy="1355658"/>
          </a:xfrm>
          <a:prstGeom prst="rect">
            <a:avLst/>
          </a:prstGeom>
          <a:noFill/>
          <a:ln>
            <a:noFill/>
          </a:ln>
        </p:spPr>
      </p:pic>
      <p:pic>
        <p:nvPicPr>
          <p:cNvPr id="386" name="Google Shape;386;p42"/>
          <p:cNvPicPr preferRelativeResize="0"/>
          <p:nvPr/>
        </p:nvPicPr>
        <p:blipFill rotWithShape="1">
          <a:blip r:embed="rId5">
            <a:alphaModFix/>
          </a:blip>
          <a:srcRect b="0" l="0" r="0" t="0"/>
          <a:stretch/>
        </p:blipFill>
        <p:spPr>
          <a:xfrm>
            <a:off x="5085820" y="2439047"/>
            <a:ext cx="6487430" cy="20767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81"/>
                                        </p:tgtEl>
                                        <p:attrNameLst>
                                          <p:attrName>style.visibility</p:attrName>
                                        </p:attrNameLst>
                                      </p:cBhvr>
                                      <p:to>
                                        <p:strVal val="visible"/>
                                      </p:to>
                                    </p:set>
                                    <p:animEffect filter="fade" transition="in">
                                      <p:cBhvr>
                                        <p:cTn dur="4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ph type="title"/>
          </p:nvPr>
        </p:nvSpPr>
        <p:spPr>
          <a:xfrm>
            <a:off x="269823" y="202367"/>
            <a:ext cx="3717561" cy="96815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s-MX"/>
              <a:t>Cierre Fase 3:</a:t>
            </a:r>
            <a:endParaRPr/>
          </a:p>
        </p:txBody>
      </p:sp>
      <p:sp>
        <p:nvSpPr>
          <p:cNvPr id="392" name="Google Shape;392;p43"/>
          <p:cNvSpPr txBox="1"/>
          <p:nvPr>
            <p:ph idx="1" type="body"/>
          </p:nvPr>
        </p:nvSpPr>
        <p:spPr>
          <a:xfrm>
            <a:off x="269822" y="2149827"/>
            <a:ext cx="11467475" cy="4355903"/>
          </a:xfrm>
          <a:prstGeom prst="rect">
            <a:avLst/>
          </a:prstGeom>
          <a:noFill/>
          <a:ln>
            <a:noFill/>
          </a:ln>
        </p:spPr>
        <p:txBody>
          <a:bodyPr anchorCtr="0" anchor="t" bIns="45700" lIns="91425" spcFirstLastPara="1" rIns="91425" wrap="square" tIns="45700">
            <a:normAutofit fontScale="55000" lnSpcReduction="20000"/>
          </a:bodyPr>
          <a:lstStyle/>
          <a:p>
            <a:pPr indent="-342900" lvl="0" marL="457200" rtl="0" algn="l">
              <a:lnSpc>
                <a:spcPct val="90000"/>
              </a:lnSpc>
              <a:spcBef>
                <a:spcPts val="1000"/>
              </a:spcBef>
              <a:spcAft>
                <a:spcPts val="0"/>
              </a:spcAft>
              <a:buSzPct val="116883"/>
              <a:buChar char="•"/>
            </a:pPr>
            <a:r>
              <a:rPr lang="es-MX"/>
              <a:t>1. Obtención del Opcode:</a:t>
            </a:r>
            <a:endParaRPr/>
          </a:p>
          <a:p>
            <a:pPr indent="0" lvl="0" marL="114300" rtl="0" algn="l">
              <a:lnSpc>
                <a:spcPct val="90000"/>
              </a:lnSpc>
              <a:spcBef>
                <a:spcPts val="1000"/>
              </a:spcBef>
              <a:spcAft>
                <a:spcPts val="0"/>
              </a:spcAft>
              <a:buSzPct val="116883"/>
              <a:buNone/>
            </a:pPr>
            <a:r>
              <a:rPr lang="es-MX"/>
              <a:t>   - Se utiliza `instruction[0]` para obtener el mnemónico de la instrucción J (por ejemplo, "J").</a:t>
            </a:r>
            <a:endParaRPr/>
          </a:p>
          <a:p>
            <a:pPr indent="0" lvl="0" marL="114300" rtl="0" algn="l">
              <a:lnSpc>
                <a:spcPct val="90000"/>
              </a:lnSpc>
              <a:spcBef>
                <a:spcPts val="1000"/>
              </a:spcBef>
              <a:spcAft>
                <a:spcPts val="0"/>
              </a:spcAft>
              <a:buSzPct val="116883"/>
              <a:buNone/>
            </a:pPr>
            <a:r>
              <a:rPr lang="es-MX"/>
              <a:t>   - Luego, se busca el valor correspondiente del Opcode en el diccionario `opCodeTypeJ` utilizando `opCodeTypeJ[instruction[0]]`.</a:t>
            </a:r>
            <a:endParaRPr/>
          </a:p>
          <a:p>
            <a:pPr indent="-342900" lvl="0" marL="457200" rtl="0" algn="l">
              <a:lnSpc>
                <a:spcPct val="90000"/>
              </a:lnSpc>
              <a:spcBef>
                <a:spcPts val="1000"/>
              </a:spcBef>
              <a:spcAft>
                <a:spcPts val="0"/>
              </a:spcAft>
              <a:buSzPct val="116883"/>
              <a:buChar char="•"/>
            </a:pPr>
            <a:r>
              <a:rPr lang="es-MX"/>
              <a:t>2.Obtención de la Dirección de Destino:</a:t>
            </a:r>
            <a:endParaRPr/>
          </a:p>
          <a:p>
            <a:pPr indent="0" lvl="0" marL="114300" rtl="0" algn="l">
              <a:lnSpc>
                <a:spcPct val="90000"/>
              </a:lnSpc>
              <a:spcBef>
                <a:spcPts val="1000"/>
              </a:spcBef>
              <a:spcAft>
                <a:spcPts val="0"/>
              </a:spcAft>
              <a:buSzPct val="116883"/>
              <a:buNone/>
            </a:pPr>
            <a:r>
              <a:rPr lang="es-MX"/>
              <a:t>   - La dirección de destino es el segundo operando en la instrucción J, accesible mediante `instruction[1]`.</a:t>
            </a:r>
            <a:endParaRPr/>
          </a:p>
          <a:p>
            <a:pPr indent="0" lvl="0" marL="114300" rtl="0" algn="l">
              <a:lnSpc>
                <a:spcPct val="90000"/>
              </a:lnSpc>
              <a:spcBef>
                <a:spcPts val="1000"/>
              </a:spcBef>
              <a:spcAft>
                <a:spcPts val="0"/>
              </a:spcAft>
              <a:buSzPct val="116883"/>
              <a:buNone/>
            </a:pPr>
            <a:r>
              <a:rPr lang="es-MX"/>
              <a:t>   - Se convierte esta dirección a un entero usando `int(instruction[1])`.</a:t>
            </a:r>
            <a:endParaRPr/>
          </a:p>
          <a:p>
            <a:pPr indent="0" lvl="0" marL="114300" rtl="0" algn="l">
              <a:lnSpc>
                <a:spcPct val="90000"/>
              </a:lnSpc>
              <a:spcBef>
                <a:spcPts val="1000"/>
              </a:spcBef>
              <a:spcAft>
                <a:spcPts val="0"/>
              </a:spcAft>
              <a:buSzPct val="116883"/>
              <a:buNone/>
            </a:pPr>
            <a:r>
              <a:rPr lang="es-MX"/>
              <a:t>   - Luego, se convierte el entero a una cadena binaria con `bin(int(instruction[1]))`, eliminando el prefijo "0b" con `[2:]`.</a:t>
            </a:r>
            <a:endParaRPr/>
          </a:p>
          <a:p>
            <a:pPr indent="0" lvl="0" marL="114300" rtl="0" algn="l">
              <a:lnSpc>
                <a:spcPct val="90000"/>
              </a:lnSpc>
              <a:spcBef>
                <a:spcPts val="1000"/>
              </a:spcBef>
              <a:spcAft>
                <a:spcPts val="0"/>
              </a:spcAft>
              <a:buSzPct val="116883"/>
              <a:buNone/>
            </a:pPr>
            <a:r>
              <a:rPr lang="es-MX"/>
              <a:t>   - Se asegura de que la cadena binaria tenga una longitud de 26 bits utilizando `zfill(26)`.</a:t>
            </a:r>
            <a:endParaRPr/>
          </a:p>
          <a:p>
            <a:pPr indent="-342900" lvl="0" marL="457200" rtl="0" algn="l">
              <a:lnSpc>
                <a:spcPct val="90000"/>
              </a:lnSpc>
              <a:spcBef>
                <a:spcPts val="1000"/>
              </a:spcBef>
              <a:spcAft>
                <a:spcPts val="0"/>
              </a:spcAft>
              <a:buSzPct val="116883"/>
              <a:buChar char="•"/>
            </a:pPr>
            <a:r>
              <a:rPr lang="es-MX"/>
              <a:t>3.Concatenación y Retorno:</a:t>
            </a:r>
            <a:endParaRPr/>
          </a:p>
          <a:p>
            <a:pPr indent="0" lvl="0" marL="114300" rtl="0" algn="l">
              <a:lnSpc>
                <a:spcPct val="90000"/>
              </a:lnSpc>
              <a:spcBef>
                <a:spcPts val="1000"/>
              </a:spcBef>
              <a:spcAft>
                <a:spcPts val="0"/>
              </a:spcAft>
              <a:buSzPct val="116883"/>
              <a:buNone/>
            </a:pPr>
            <a:r>
              <a:rPr lang="es-MX"/>
              <a:t>   - Se concatena el Opcode y la dirección de destino.</a:t>
            </a:r>
            <a:endParaRPr/>
          </a:p>
          <a:p>
            <a:pPr indent="0" lvl="0" marL="114300" rtl="0" algn="l">
              <a:lnSpc>
                <a:spcPct val="90000"/>
              </a:lnSpc>
              <a:spcBef>
                <a:spcPts val="1000"/>
              </a:spcBef>
              <a:spcAft>
                <a:spcPts val="0"/>
              </a:spcAft>
              <a:buSzPct val="116883"/>
              <a:buNone/>
            </a:pPr>
            <a:r>
              <a:rPr lang="es-MX"/>
              <a:t>   - La función retorna la cadena binaria resultante, que representa la instrucción de tipo J en formato binario.</a:t>
            </a:r>
            <a:endParaRPr/>
          </a:p>
          <a:p>
            <a:pPr indent="-342900" lvl="0" marL="457200" rtl="0" algn="l">
              <a:lnSpc>
                <a:spcPct val="90000"/>
              </a:lnSpc>
              <a:spcBef>
                <a:spcPts val="1000"/>
              </a:spcBef>
              <a:spcAft>
                <a:spcPts val="0"/>
              </a:spcAft>
              <a:buSzPct val="116883"/>
              <a:buChar char="•"/>
            </a:pPr>
            <a:r>
              <a:rPr lang="es-MX"/>
              <a:t>En resumen, la función `typeJ` toma una instrucción de salto (`J`) en lenguaje ensamblador y genera su representación binaria correspondiente, donde el Opcode y la dirección de destino se combinan para formar la instrucción completa en formato binario.</a:t>
            </a:r>
            <a:endParaRPr/>
          </a:p>
          <a:p>
            <a:pPr indent="-228600" lvl="0" marL="457200" rtl="0" algn="l">
              <a:lnSpc>
                <a:spcPct val="90000"/>
              </a:lnSpc>
              <a:spcBef>
                <a:spcPts val="1000"/>
              </a:spcBef>
              <a:spcAft>
                <a:spcPts val="0"/>
              </a:spcAft>
              <a:buClr>
                <a:schemeClr val="lt1"/>
              </a:buClr>
              <a:buSzPct val="116883"/>
              <a:buNone/>
            </a:pPr>
            <a:r>
              <a:t/>
            </a:r>
            <a:endParaRPr/>
          </a:p>
        </p:txBody>
      </p:sp>
      <p:pic>
        <p:nvPicPr>
          <p:cNvPr descr="Texto&#10;&#10;Descripción generada automáticamente" id="393" name="Google Shape;393;p43"/>
          <p:cNvPicPr preferRelativeResize="0"/>
          <p:nvPr/>
        </p:nvPicPr>
        <p:blipFill rotWithShape="1">
          <a:blip r:embed="rId3">
            <a:alphaModFix/>
          </a:blip>
          <a:srcRect b="0" l="0" r="0" t="0"/>
          <a:stretch/>
        </p:blipFill>
        <p:spPr>
          <a:xfrm>
            <a:off x="4946754" y="598940"/>
            <a:ext cx="6407780" cy="13929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147403" y="144905"/>
            <a:ext cx="3300335" cy="7245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s-MX"/>
              <a:t>Ensamblador:</a:t>
            </a:r>
            <a:endParaRPr/>
          </a:p>
        </p:txBody>
      </p:sp>
      <p:sp>
        <p:nvSpPr>
          <p:cNvPr id="399" name="Google Shape;399;p44"/>
          <p:cNvSpPr txBox="1"/>
          <p:nvPr>
            <p:ph idx="1" type="body"/>
          </p:nvPr>
        </p:nvSpPr>
        <p:spPr>
          <a:xfrm>
            <a:off x="0" y="734519"/>
            <a:ext cx="11897193" cy="5843665"/>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t/>
            </a:r>
            <a:endParaRPr/>
          </a:p>
        </p:txBody>
      </p:sp>
      <p:pic>
        <p:nvPicPr>
          <p:cNvPr descr="Texto&#10;&#10;Descripción generada automáticamente" id="400" name="Google Shape;400;p44"/>
          <p:cNvPicPr preferRelativeResize="0"/>
          <p:nvPr/>
        </p:nvPicPr>
        <p:blipFill rotWithShape="1">
          <a:blip r:embed="rId3">
            <a:alphaModFix/>
          </a:blip>
          <a:srcRect b="0" l="0" r="0" t="0"/>
          <a:stretch/>
        </p:blipFill>
        <p:spPr>
          <a:xfrm>
            <a:off x="220028" y="907534"/>
            <a:ext cx="6154009" cy="5229955"/>
          </a:xfrm>
          <a:prstGeom prst="rect">
            <a:avLst/>
          </a:prstGeom>
          <a:noFill/>
          <a:ln>
            <a:noFill/>
          </a:ln>
        </p:spPr>
      </p:pic>
      <p:pic>
        <p:nvPicPr>
          <p:cNvPr descr="Texto&#10;&#10;Descripción generada automáticamente" id="401" name="Google Shape;401;p44"/>
          <p:cNvPicPr preferRelativeResize="0"/>
          <p:nvPr/>
        </p:nvPicPr>
        <p:blipFill rotWithShape="1">
          <a:blip r:embed="rId4">
            <a:alphaModFix/>
          </a:blip>
          <a:srcRect b="0" l="0" r="0" t="0"/>
          <a:stretch/>
        </p:blipFill>
        <p:spPr>
          <a:xfrm>
            <a:off x="6738971" y="869430"/>
            <a:ext cx="4010585" cy="53061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txBox="1"/>
          <p:nvPr>
            <p:ph type="ctrTitle"/>
          </p:nvPr>
        </p:nvSpPr>
        <p:spPr>
          <a:xfrm>
            <a:off x="0" y="0"/>
            <a:ext cx="7887325" cy="121920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Impact"/>
              <a:buNone/>
            </a:pPr>
            <a:r>
              <a:rPr lang="es-MX"/>
              <a:t>Resumen del Datapath:</a:t>
            </a:r>
            <a:endParaRPr/>
          </a:p>
        </p:txBody>
      </p:sp>
      <p:sp>
        <p:nvSpPr>
          <p:cNvPr id="407" name="Google Shape;407;p45"/>
          <p:cNvSpPr txBox="1"/>
          <p:nvPr>
            <p:ph idx="1" type="subTitle"/>
          </p:nvPr>
        </p:nvSpPr>
        <p:spPr>
          <a:xfrm>
            <a:off x="0" y="1219202"/>
            <a:ext cx="12057089" cy="5254052"/>
          </a:xfrm>
          <a:prstGeom prst="rect">
            <a:avLst/>
          </a:prstGeom>
          <a:noFill/>
          <a:ln>
            <a:noFill/>
          </a:ln>
        </p:spPr>
        <p:txBody>
          <a:bodyPr anchorCtr="0" anchor="t" bIns="45700" lIns="91425" spcFirstLastPara="1" rIns="91425" wrap="square" tIns="45700">
            <a:normAutofit fontScale="55000" lnSpcReduction="20000"/>
          </a:bodyPr>
          <a:lstStyle/>
          <a:p>
            <a:pPr indent="-406400" lvl="0" marL="457200" rtl="0" algn="l">
              <a:lnSpc>
                <a:spcPct val="90000"/>
              </a:lnSpc>
              <a:spcBef>
                <a:spcPts val="1000"/>
              </a:spcBef>
              <a:spcAft>
                <a:spcPts val="0"/>
              </a:spcAft>
              <a:buSzPct val="181818"/>
              <a:buNone/>
            </a:pPr>
            <a:r>
              <a:rPr b="1" lang="es-MX"/>
              <a:t>1. Elementos del Datapath:</a:t>
            </a:r>
            <a:endParaRPr/>
          </a:p>
          <a:p>
            <a:pPr indent="-406400" lvl="0" marL="457200" rtl="0" algn="l">
              <a:lnSpc>
                <a:spcPct val="90000"/>
              </a:lnSpc>
              <a:spcBef>
                <a:spcPts val="1000"/>
              </a:spcBef>
              <a:spcAft>
                <a:spcPts val="0"/>
              </a:spcAft>
              <a:buSzPct val="181818"/>
              <a:buNone/>
            </a:pPr>
            <a:r>
              <a:rPr b="1" lang="es-MX"/>
              <a:t>   - ALU (Arithmetic Logic Unit): Realiza operaciones aritméticas y lógicas.</a:t>
            </a:r>
            <a:endParaRPr/>
          </a:p>
          <a:p>
            <a:pPr indent="-406400" lvl="0" marL="457200" rtl="0" algn="l">
              <a:lnSpc>
                <a:spcPct val="90000"/>
              </a:lnSpc>
              <a:spcBef>
                <a:spcPts val="1000"/>
              </a:spcBef>
              <a:spcAft>
                <a:spcPts val="0"/>
              </a:spcAft>
              <a:buSzPct val="181818"/>
              <a:buNone/>
            </a:pPr>
            <a:r>
              <a:rPr b="1" lang="es-MX"/>
              <a:t>   - Banco de Registros: Almacena los datos.</a:t>
            </a:r>
            <a:endParaRPr/>
          </a:p>
          <a:p>
            <a:pPr indent="-406400" lvl="0" marL="457200" rtl="0" algn="l">
              <a:lnSpc>
                <a:spcPct val="90000"/>
              </a:lnSpc>
              <a:spcBef>
                <a:spcPts val="1000"/>
              </a:spcBef>
              <a:spcAft>
                <a:spcPts val="0"/>
              </a:spcAft>
              <a:buSzPct val="181818"/>
              <a:buNone/>
            </a:pPr>
            <a:r>
              <a:rPr b="1" lang="es-MX"/>
              <a:t>   - Memoria de Instrucciones: Contiene las instrucciones del programa.</a:t>
            </a:r>
            <a:endParaRPr/>
          </a:p>
          <a:p>
            <a:pPr indent="-406400" lvl="0" marL="457200" rtl="0" algn="l">
              <a:lnSpc>
                <a:spcPct val="90000"/>
              </a:lnSpc>
              <a:spcBef>
                <a:spcPts val="1000"/>
              </a:spcBef>
              <a:spcAft>
                <a:spcPts val="0"/>
              </a:spcAft>
              <a:buSzPct val="181818"/>
              <a:buNone/>
            </a:pPr>
            <a:r>
              <a:rPr b="1" lang="es-MX"/>
              <a:t>   - Módulos de Control:Unidad de Control, ALU Control, y Mux para el control de operaciones.</a:t>
            </a:r>
            <a:endParaRPr/>
          </a:p>
          <a:p>
            <a:pPr indent="-406400" lvl="0" marL="457200" rtl="0" algn="l">
              <a:lnSpc>
                <a:spcPct val="90000"/>
              </a:lnSpc>
              <a:spcBef>
                <a:spcPts val="1000"/>
              </a:spcBef>
              <a:spcAft>
                <a:spcPts val="0"/>
              </a:spcAft>
              <a:buSzPct val="181818"/>
              <a:buNone/>
            </a:pPr>
            <a:r>
              <a:rPr b="1" lang="es-MX"/>
              <a:t>   - Mux y Adder: Utilizados para la manipulación de direcciones y datos.</a:t>
            </a:r>
            <a:endParaRPr/>
          </a:p>
          <a:p>
            <a:pPr indent="-406400" lvl="0" marL="457200" rtl="0" algn="l">
              <a:lnSpc>
                <a:spcPct val="90000"/>
              </a:lnSpc>
              <a:spcBef>
                <a:spcPts val="1000"/>
              </a:spcBef>
              <a:spcAft>
                <a:spcPts val="0"/>
              </a:spcAft>
              <a:buSzPct val="181818"/>
              <a:buNone/>
            </a:pPr>
            <a:r>
              <a:rPr b="1" lang="es-MX"/>
              <a:t>2. Ciclo de Reloj:</a:t>
            </a:r>
            <a:endParaRPr/>
          </a:p>
          <a:p>
            <a:pPr indent="-406400" lvl="0" marL="457200" rtl="0" algn="l">
              <a:lnSpc>
                <a:spcPct val="90000"/>
              </a:lnSpc>
              <a:spcBef>
                <a:spcPts val="1000"/>
              </a:spcBef>
              <a:spcAft>
                <a:spcPts val="0"/>
              </a:spcAft>
              <a:buSzPct val="181818"/>
              <a:buNone/>
            </a:pPr>
            <a:r>
              <a:rPr b="1" lang="es-MX"/>
              <a:t>   - Se utiliza un reloj definido como `clk_tb`, que cambia su estado cada 50 unidades de tiempo.</a:t>
            </a:r>
            <a:endParaRPr/>
          </a:p>
          <a:p>
            <a:pPr indent="-406400" lvl="0" marL="457200" rtl="0" algn="l">
              <a:lnSpc>
                <a:spcPct val="90000"/>
              </a:lnSpc>
              <a:spcBef>
                <a:spcPts val="1000"/>
              </a:spcBef>
              <a:spcAft>
                <a:spcPts val="0"/>
              </a:spcAft>
              <a:buSzPct val="181818"/>
              <a:buNone/>
            </a:pPr>
            <a:r>
              <a:rPr b="1" lang="es-MX"/>
              <a:t>3.Instrucciones IF, ID, EX, MEM, WB:</a:t>
            </a:r>
            <a:endParaRPr/>
          </a:p>
          <a:p>
            <a:pPr indent="-406400" lvl="0" marL="457200" rtl="0" algn="l">
              <a:lnSpc>
                <a:spcPct val="90000"/>
              </a:lnSpc>
              <a:spcBef>
                <a:spcPts val="1000"/>
              </a:spcBef>
              <a:spcAft>
                <a:spcPts val="0"/>
              </a:spcAft>
              <a:buSzPct val="181818"/>
              <a:buNone/>
            </a:pPr>
            <a:r>
              <a:rPr b="1" lang="es-MX"/>
              <a:t>   - Cada etapa del pipeline se representa mediante bloques de código.</a:t>
            </a:r>
            <a:endParaRPr/>
          </a:p>
          <a:p>
            <a:pPr indent="-406400" lvl="0" marL="457200" rtl="0" algn="l">
              <a:lnSpc>
                <a:spcPct val="90000"/>
              </a:lnSpc>
              <a:spcBef>
                <a:spcPts val="1000"/>
              </a:spcBef>
              <a:spcAft>
                <a:spcPts val="0"/>
              </a:spcAft>
              <a:buSzPct val="181818"/>
              <a:buNone/>
            </a:pPr>
            <a:r>
              <a:rPr b="1" lang="es-MX"/>
              <a:t>   - `IF` (Instruction Fetch): Lee la instrucción de la memoria de instrucciones.</a:t>
            </a:r>
            <a:endParaRPr/>
          </a:p>
          <a:p>
            <a:pPr indent="-406400" lvl="0" marL="457200" rtl="0" algn="l">
              <a:lnSpc>
                <a:spcPct val="90000"/>
              </a:lnSpc>
              <a:spcBef>
                <a:spcPts val="1000"/>
              </a:spcBef>
              <a:spcAft>
                <a:spcPts val="0"/>
              </a:spcAft>
              <a:buSzPct val="181818"/>
              <a:buNone/>
            </a:pPr>
            <a:r>
              <a:rPr b="1" lang="es-MX"/>
              <a:t>   - `ID` (Instruction Decode): Decodifica la instrucción y controla las señales para las operaciones.</a:t>
            </a:r>
            <a:endParaRPr/>
          </a:p>
          <a:p>
            <a:pPr indent="-406400" lvl="0" marL="457200" rtl="0" algn="l">
              <a:lnSpc>
                <a:spcPct val="90000"/>
              </a:lnSpc>
              <a:spcBef>
                <a:spcPts val="1000"/>
              </a:spcBef>
              <a:spcAft>
                <a:spcPts val="0"/>
              </a:spcAft>
              <a:buSzPct val="181818"/>
              <a:buNone/>
            </a:pPr>
            <a:r>
              <a:rPr b="1" lang="es-MX"/>
              <a:t>   - `EX` (Execution): Realiza operaciones aritméticas y lógicas.</a:t>
            </a:r>
            <a:endParaRPr/>
          </a:p>
          <a:p>
            <a:pPr indent="-406400" lvl="0" marL="457200" rtl="0" algn="l">
              <a:lnSpc>
                <a:spcPct val="90000"/>
              </a:lnSpc>
              <a:spcBef>
                <a:spcPts val="1000"/>
              </a:spcBef>
              <a:spcAft>
                <a:spcPts val="0"/>
              </a:spcAft>
              <a:buSzPct val="181818"/>
              <a:buNone/>
            </a:pPr>
            <a:r>
              <a:rPr b="1" lang="es-MX"/>
              <a:t>   - `MEM` (Memory Access): Accede a la memoria (lectura o escritura).</a:t>
            </a:r>
            <a:endParaRPr/>
          </a:p>
          <a:p>
            <a:pPr indent="-406400" lvl="0" marL="457200" rtl="0" algn="l">
              <a:lnSpc>
                <a:spcPct val="90000"/>
              </a:lnSpc>
              <a:spcBef>
                <a:spcPts val="1000"/>
              </a:spcBef>
              <a:spcAft>
                <a:spcPts val="0"/>
              </a:spcAft>
              <a:buSzPct val="181818"/>
              <a:buNone/>
            </a:pPr>
            <a:r>
              <a:rPr b="1" lang="es-MX"/>
              <a:t>   - `WB` (Write Back): Escribe los resultados en el banco de registros.</a:t>
            </a:r>
            <a:endParaRPr/>
          </a:p>
          <a:p>
            <a:pPr indent="-406400" lvl="0" marL="457200" rtl="0" algn="l">
              <a:lnSpc>
                <a:spcPct val="90000"/>
              </a:lnSpc>
              <a:spcBef>
                <a:spcPts val="1000"/>
              </a:spcBef>
              <a:spcAft>
                <a:spcPts val="0"/>
              </a:spcAft>
              <a:buSzPct val="181818"/>
              <a:buNone/>
            </a:pPr>
            <a:r>
              <a:rPr b="1" lang="es-MX"/>
              <a:t>4. Buffers (IF/ID, ID/EX, EX/MEM, MEM/WB):</a:t>
            </a:r>
            <a:endParaRPr/>
          </a:p>
          <a:p>
            <a:pPr indent="-406400" lvl="0" marL="457200" rtl="0" algn="l">
              <a:lnSpc>
                <a:spcPct val="90000"/>
              </a:lnSpc>
              <a:spcBef>
                <a:spcPts val="1000"/>
              </a:spcBef>
              <a:spcAft>
                <a:spcPts val="0"/>
              </a:spcAft>
              <a:buSzPct val="181818"/>
              <a:buNone/>
            </a:pPr>
            <a:r>
              <a:rPr b="1" lang="es-MX"/>
              <a:t>   - Se utilizan buffers para almacenar temporalmente datos entre etapas del pipeline.</a:t>
            </a:r>
            <a:endParaRPr/>
          </a:p>
          <a:p>
            <a:pPr indent="-406400" lvl="0" marL="457200" rtl="0" algn="l">
              <a:lnSpc>
                <a:spcPct val="90000"/>
              </a:lnSpc>
              <a:spcBef>
                <a:spcPts val="1000"/>
              </a:spcBef>
              <a:spcAft>
                <a:spcPts val="0"/>
              </a:spcAft>
              <a:buSzPct val="181818"/>
              <a:buNone/>
            </a:pPr>
            <a:r>
              <a:rPr b="1" lang="es-MX"/>
              <a:t>   - Ejemplos: `buffIF_ID`, `buffID_EX`, `bufferEXMEM`, `buffMEMWB`.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275772" y="319315"/>
            <a:ext cx="11713028" cy="625565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b="1" lang="es-MX" sz="1300">
                <a:latin typeface="Arial"/>
                <a:ea typeface="Arial"/>
                <a:cs typeface="Arial"/>
                <a:sym typeface="Arial"/>
              </a:rPr>
              <a:t>5. Unidades y Módulos de Control:</a:t>
            </a:r>
            <a:br>
              <a:rPr b="1" lang="es-MX" sz="1300">
                <a:latin typeface="Arial"/>
                <a:ea typeface="Arial"/>
                <a:cs typeface="Arial"/>
                <a:sym typeface="Arial"/>
              </a:rPr>
            </a:br>
            <a:r>
              <a:rPr b="1" lang="es-MX" sz="1300">
                <a:latin typeface="Arial"/>
                <a:ea typeface="Arial"/>
                <a:cs typeface="Arial"/>
                <a:sym typeface="Arial"/>
              </a:rPr>
              <a:t>   - `ControlUnit` genera señales de control basadas en la instrucción actual.</a:t>
            </a:r>
            <a:br>
              <a:rPr b="1" lang="es-MX" sz="1300">
                <a:latin typeface="Arial"/>
                <a:ea typeface="Arial"/>
                <a:cs typeface="Arial"/>
                <a:sym typeface="Arial"/>
              </a:rPr>
            </a:br>
            <a:r>
              <a:rPr b="1" lang="es-MX" sz="1300">
                <a:latin typeface="Arial"/>
                <a:ea typeface="Arial"/>
                <a:cs typeface="Arial"/>
                <a:sym typeface="Arial"/>
              </a:rPr>
              <a:t>   - `ALU_Control` determina la operación de la ALU.</a:t>
            </a:r>
            <a:br>
              <a:rPr b="1" lang="es-MX" sz="1300">
                <a:latin typeface="Arial"/>
                <a:ea typeface="Arial"/>
                <a:cs typeface="Arial"/>
                <a:sym typeface="Arial"/>
              </a:rPr>
            </a:br>
            <a:r>
              <a:rPr b="1" lang="es-MX" sz="1300">
                <a:latin typeface="Arial"/>
                <a:ea typeface="Arial"/>
                <a:cs typeface="Arial"/>
                <a:sym typeface="Arial"/>
              </a:rPr>
              <a:t>   - Otras unidades de control determinan las señales para el control del flujo de datos.</a:t>
            </a:r>
            <a:br>
              <a:rPr b="1" lang="es-MX" sz="1300">
                <a:latin typeface="Arial"/>
                <a:ea typeface="Arial"/>
                <a:cs typeface="Arial"/>
                <a:sym typeface="Arial"/>
              </a:rPr>
            </a:br>
            <a:br>
              <a:rPr b="1" lang="es-MX" sz="1300">
                <a:latin typeface="Arial"/>
                <a:ea typeface="Arial"/>
                <a:cs typeface="Arial"/>
                <a:sym typeface="Arial"/>
              </a:rPr>
            </a:br>
            <a:r>
              <a:rPr b="1" lang="es-MX" sz="1300">
                <a:latin typeface="Arial"/>
                <a:ea typeface="Arial"/>
                <a:cs typeface="Arial"/>
                <a:sym typeface="Arial"/>
              </a:rPr>
              <a:t>6. Validación del Datapath:</a:t>
            </a:r>
            <a:br>
              <a:rPr b="1" lang="es-MX" sz="1300">
                <a:latin typeface="Arial"/>
                <a:ea typeface="Arial"/>
                <a:cs typeface="Arial"/>
                <a:sym typeface="Arial"/>
              </a:rPr>
            </a:br>
            <a:r>
              <a:rPr b="1" lang="es-MX" sz="1300">
                <a:latin typeface="Arial"/>
                <a:ea typeface="Arial"/>
                <a:cs typeface="Arial"/>
                <a:sym typeface="Arial"/>
              </a:rPr>
              <a:t>   - El datapath se valida mediante simulaciones que ejecutan un conjunto de instrucciones y verifican que el resultado sea el esperado.</a:t>
            </a:r>
            <a:br>
              <a:rPr b="1" lang="es-MX" sz="1300">
                <a:latin typeface="Arial"/>
                <a:ea typeface="Arial"/>
                <a:cs typeface="Arial"/>
                <a:sym typeface="Arial"/>
              </a:rPr>
            </a:br>
            <a:r>
              <a:rPr b="1" lang="es-MX" sz="1300">
                <a:latin typeface="Arial"/>
                <a:ea typeface="Arial"/>
                <a:cs typeface="Arial"/>
                <a:sym typeface="Arial"/>
              </a:rPr>
              <a:t>   - Se definen señales de salida (`output`) en módulos para observar el estado interno durante la simulación.</a:t>
            </a:r>
            <a:br>
              <a:rPr b="1" lang="es-MX" sz="1300">
                <a:latin typeface="Arial"/>
                <a:ea typeface="Arial"/>
                <a:cs typeface="Arial"/>
                <a:sym typeface="Arial"/>
              </a:rPr>
            </a:br>
            <a:r>
              <a:rPr b="1" lang="es-MX" sz="1300">
                <a:latin typeface="Arial"/>
                <a:ea typeface="Arial"/>
                <a:cs typeface="Arial"/>
                <a:sym typeface="Arial"/>
              </a:rPr>
              <a:t>   - Se pueden utilizar bancos de prueba que representan diferentes casos y situaciones para evaluar el rendimiento y la corrección del datapath.</a:t>
            </a:r>
            <a:br>
              <a:rPr b="1" lang="es-MX" sz="1300">
                <a:latin typeface="Arial"/>
                <a:ea typeface="Arial"/>
                <a:cs typeface="Arial"/>
                <a:sym typeface="Arial"/>
              </a:rPr>
            </a:br>
            <a:br>
              <a:rPr b="1" lang="es-MX" sz="1300">
                <a:latin typeface="Arial"/>
                <a:ea typeface="Arial"/>
                <a:cs typeface="Arial"/>
                <a:sym typeface="Arial"/>
              </a:rPr>
            </a:br>
            <a:r>
              <a:rPr b="1" lang="es-MX" sz="1300">
                <a:latin typeface="Arial"/>
                <a:ea typeface="Arial"/>
                <a:cs typeface="Arial"/>
                <a:sym typeface="Arial"/>
              </a:rPr>
              <a:t>7. Módulos de Memoria:</a:t>
            </a:r>
            <a:br>
              <a:rPr b="1" lang="es-MX" sz="1300">
                <a:latin typeface="Arial"/>
                <a:ea typeface="Arial"/>
                <a:cs typeface="Arial"/>
                <a:sym typeface="Arial"/>
              </a:rPr>
            </a:br>
            <a:r>
              <a:rPr b="1" lang="es-MX" sz="1300">
                <a:latin typeface="Arial"/>
                <a:ea typeface="Arial"/>
                <a:cs typeface="Arial"/>
                <a:sym typeface="Arial"/>
              </a:rPr>
              <a:t>   - `Memoriainstrucciones` accede a la memoria de instrucciones.</a:t>
            </a:r>
            <a:br>
              <a:rPr b="1" lang="es-MX" sz="1300">
                <a:latin typeface="Arial"/>
                <a:ea typeface="Arial"/>
                <a:cs typeface="Arial"/>
                <a:sym typeface="Arial"/>
              </a:rPr>
            </a:br>
            <a:r>
              <a:rPr b="1" lang="es-MX" sz="1300">
                <a:latin typeface="Arial"/>
                <a:ea typeface="Arial"/>
                <a:cs typeface="Arial"/>
                <a:sym typeface="Arial"/>
              </a:rPr>
              <a:t>   - `Memoria` accede a la memoria de datos.</a:t>
            </a:r>
            <a:br>
              <a:rPr b="1" lang="es-MX" sz="1300">
                <a:latin typeface="Arial"/>
                <a:ea typeface="Arial"/>
                <a:cs typeface="Arial"/>
                <a:sym typeface="Arial"/>
              </a:rPr>
            </a:br>
            <a:br>
              <a:rPr b="1" lang="es-MX" sz="1300">
                <a:latin typeface="Arial"/>
                <a:ea typeface="Arial"/>
                <a:cs typeface="Arial"/>
                <a:sym typeface="Arial"/>
              </a:rPr>
            </a:br>
            <a:r>
              <a:rPr b="1" lang="es-MX" sz="1300">
                <a:latin typeface="Arial"/>
                <a:ea typeface="Arial"/>
                <a:cs typeface="Arial"/>
                <a:sym typeface="Arial"/>
              </a:rPr>
              <a:t>8. Señales de Control:</a:t>
            </a:r>
            <a:br>
              <a:rPr b="1" lang="es-MX" sz="1300">
                <a:latin typeface="Arial"/>
                <a:ea typeface="Arial"/>
                <a:cs typeface="Arial"/>
                <a:sym typeface="Arial"/>
              </a:rPr>
            </a:br>
            <a:r>
              <a:rPr b="1" lang="es-MX" sz="1300">
                <a:latin typeface="Arial"/>
                <a:ea typeface="Arial"/>
                <a:cs typeface="Arial"/>
                <a:sym typeface="Arial"/>
              </a:rPr>
              <a:t>   - Se utilizan señales como `BranchValue`, `AlusrcValue`, `selmemWrt`, etc., para controlar diversas operaciones y rutas de datos.</a:t>
            </a:r>
            <a:br>
              <a:rPr b="1" lang="es-MX" sz="1300"/>
            </a:br>
            <a:endParaRPr b="1" sz="1300"/>
          </a:p>
        </p:txBody>
      </p:sp>
      <p:pic>
        <p:nvPicPr>
          <p:cNvPr descr="Imagen de la pantalla de un computador&#10;&#10;Descripción generada automáticamente con confianza baja" id="413" name="Google Shape;413;p46"/>
          <p:cNvPicPr preferRelativeResize="0"/>
          <p:nvPr/>
        </p:nvPicPr>
        <p:blipFill rotWithShape="1">
          <a:blip r:embed="rId3">
            <a:alphaModFix/>
          </a:blip>
          <a:srcRect b="0" l="0" r="0" t="0"/>
          <a:stretch/>
        </p:blipFill>
        <p:spPr>
          <a:xfrm>
            <a:off x="1291772" y="3253015"/>
            <a:ext cx="6086322" cy="34235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Texto&#10;&#10;Descripción generada automáticamente" id="418" name="Google Shape;418;p47"/>
          <p:cNvPicPr preferRelativeResize="0"/>
          <p:nvPr/>
        </p:nvPicPr>
        <p:blipFill rotWithShape="1">
          <a:blip r:embed="rId3">
            <a:alphaModFix/>
          </a:blip>
          <a:srcRect b="0" l="0" r="0" t="0"/>
          <a:stretch/>
        </p:blipFill>
        <p:spPr>
          <a:xfrm>
            <a:off x="-1" y="0"/>
            <a:ext cx="6096001" cy="3336938"/>
          </a:xfrm>
          <a:prstGeom prst="rect">
            <a:avLst/>
          </a:prstGeom>
          <a:noFill/>
          <a:ln>
            <a:noFill/>
          </a:ln>
        </p:spPr>
      </p:pic>
      <p:pic>
        <p:nvPicPr>
          <p:cNvPr descr="Texto&#10;&#10;Descripción generada automáticamente" id="419" name="Google Shape;419;p47"/>
          <p:cNvPicPr preferRelativeResize="0"/>
          <p:nvPr/>
        </p:nvPicPr>
        <p:blipFill rotWithShape="1">
          <a:blip r:embed="rId4">
            <a:alphaModFix/>
          </a:blip>
          <a:srcRect b="0" l="0" r="0" t="0"/>
          <a:stretch/>
        </p:blipFill>
        <p:spPr>
          <a:xfrm>
            <a:off x="-1" y="3224027"/>
            <a:ext cx="6096001" cy="3633973"/>
          </a:xfrm>
          <a:prstGeom prst="rect">
            <a:avLst/>
          </a:prstGeom>
          <a:noFill/>
          <a:ln>
            <a:noFill/>
          </a:ln>
        </p:spPr>
      </p:pic>
      <p:pic>
        <p:nvPicPr>
          <p:cNvPr descr="Texto&#10;&#10;Descripción generada automáticamente" id="420" name="Google Shape;420;p47"/>
          <p:cNvPicPr preferRelativeResize="0"/>
          <p:nvPr/>
        </p:nvPicPr>
        <p:blipFill rotWithShape="1">
          <a:blip r:embed="rId5">
            <a:alphaModFix/>
          </a:blip>
          <a:srcRect b="0" l="0" r="0" t="0"/>
          <a:stretch/>
        </p:blipFill>
        <p:spPr>
          <a:xfrm>
            <a:off x="6096000" y="5296"/>
            <a:ext cx="6096000" cy="3394782"/>
          </a:xfrm>
          <a:prstGeom prst="rect">
            <a:avLst/>
          </a:prstGeom>
          <a:noFill/>
          <a:ln>
            <a:noFill/>
          </a:ln>
        </p:spPr>
      </p:pic>
      <p:pic>
        <p:nvPicPr>
          <p:cNvPr descr="Texto&#10;&#10;Descripción generada automáticamente" id="421" name="Google Shape;421;p47"/>
          <p:cNvPicPr preferRelativeResize="0"/>
          <p:nvPr/>
        </p:nvPicPr>
        <p:blipFill rotWithShape="1">
          <a:blip r:embed="rId6">
            <a:alphaModFix/>
          </a:blip>
          <a:srcRect b="0" l="0" r="0" t="0"/>
          <a:stretch/>
        </p:blipFill>
        <p:spPr>
          <a:xfrm>
            <a:off x="6096000" y="3400078"/>
            <a:ext cx="6096000" cy="33947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sp>
        <p:nvSpPr>
          <p:cNvPr id="117" name="Google Shape;117;p16"/>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 name="Google Shape;118;p16"/>
          <p:cNvSpPr txBox="1"/>
          <p:nvPr>
            <p:ph type="ctrTitle"/>
          </p:nvPr>
        </p:nvSpPr>
        <p:spPr>
          <a:xfrm>
            <a:off x="324641" y="530938"/>
            <a:ext cx="4191000" cy="11250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Ljubisa Bajic</a:t>
            </a:r>
            <a:endParaRPr sz="5400"/>
          </a:p>
        </p:txBody>
      </p:sp>
      <p:sp>
        <p:nvSpPr>
          <p:cNvPr id="119" name="Google Shape;119;p16"/>
          <p:cNvSpPr txBox="1"/>
          <p:nvPr>
            <p:ph idx="1" type="subTitle"/>
          </p:nvPr>
        </p:nvSpPr>
        <p:spPr>
          <a:xfrm>
            <a:off x="380014" y="2319668"/>
            <a:ext cx="3472468" cy="40516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es-MX" sz="1200"/>
              <a:t>Profesionista radicado en Toronto, Ontario, Canadá. Cofundador y director de tecnología de Toronto, Ontario, empresa líder en inteligencia artificial y semiconductores RISC-V. Fundo Toronto, Ontario en 2016 junto a Iban Hamer y Milos Iban, y supervisó el crecimiento de la empresa hasta el estatus de unicornio. Dejó su cargo a tiempo completo en Toronto, Ontario y sigue involucrado en calidad de asesor. Luisa Baja es un veterano de la industria de semiconductores y ha trabajado extensamente en diseño y depuración de VLSI, así como en arquitectura de aceleradores y experiencia en software. Pasó una década en AMD como arquitecto ASIC trabajando en diseño de gestión de energía y DSP, antes de pasar a NVIDIA como arquitecto senior y luego regresar a AMD durante un par de años trabajando con Jim en el hardware que impulsa el balance de AMD hoy en día. Dejó AMD para fundar Toronto, Ontario con otros dos cofundadores en 2016, ha recaudado $240 millones en tres rondas de financiación y ha creado tres generaciones de procesadores, la última de las cuales se enviará este año. Al menos dos generaciones más están en camino. </a:t>
            </a:r>
            <a:endParaRPr/>
          </a:p>
        </p:txBody>
      </p:sp>
      <p:pic>
        <p:nvPicPr>
          <p:cNvPr descr="Una persona parado de frente&#10;&#10;Descripción generada automáticamente con confianza media" id="120" name="Google Shape;120;p16"/>
          <p:cNvPicPr preferRelativeResize="0"/>
          <p:nvPr/>
        </p:nvPicPr>
        <p:blipFill rotWithShape="1">
          <a:blip r:embed="rId3">
            <a:alphaModFix/>
          </a:blip>
          <a:srcRect b="0" l="11409" r="11409"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21" name="Google Shape;121;p16"/>
          <p:cNvGrpSpPr/>
          <p:nvPr/>
        </p:nvGrpSpPr>
        <p:grpSpPr>
          <a:xfrm>
            <a:off x="4078283" y="0"/>
            <a:ext cx="874716" cy="6858001"/>
            <a:chOff x="7620000" y="0"/>
            <a:chExt cx="874716" cy="6858001"/>
          </a:xfrm>
        </p:grpSpPr>
        <p:sp>
          <p:nvSpPr>
            <p:cNvPr id="122" name="Google Shape;122;p16"/>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16"/>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100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sp>
        <p:nvSpPr>
          <p:cNvPr id="128" name="Google Shape;128;p17"/>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Una persona parado en un cuarto&#10;&#10;Descripción generada automáticamente con confianza media" id="129" name="Google Shape;129;p17"/>
          <p:cNvPicPr preferRelativeResize="0"/>
          <p:nvPr/>
        </p:nvPicPr>
        <p:blipFill rotWithShape="1">
          <a:blip r:embed="rId3">
            <a:alphaModFix/>
          </a:blip>
          <a:srcRect b="14446" l="0" r="1" t="0"/>
          <a:stretch/>
        </p:blipFill>
        <p:spPr>
          <a:xfrm>
            <a:off x="565" y="11"/>
            <a:ext cx="12191435" cy="6857989"/>
          </a:xfrm>
          <a:prstGeom prst="rect">
            <a:avLst/>
          </a:prstGeom>
          <a:noFill/>
          <a:ln>
            <a:noFill/>
          </a:ln>
        </p:spPr>
      </p:pic>
      <p:sp>
        <p:nvSpPr>
          <p:cNvPr id="130" name="Google Shape;130;p17"/>
          <p:cNvSpPr/>
          <p:nvPr/>
        </p:nvSpPr>
        <p:spPr>
          <a:xfrm rot="-5400000">
            <a:off x="923925" y="-923925"/>
            <a:ext cx="6858000" cy="8705850"/>
          </a:xfrm>
          <a:prstGeom prst="rect">
            <a:avLst/>
          </a:prstGeom>
          <a:gradFill>
            <a:gsLst>
              <a:gs pos="0">
                <a:schemeClr val="dk1"/>
              </a:gs>
              <a:gs pos="31000">
                <a:srgbClr val="000000">
                  <a:alpha val="69411"/>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17"/>
          <p:cNvSpPr txBox="1"/>
          <p:nvPr>
            <p:ph type="ctrTitle"/>
          </p:nvPr>
        </p:nvSpPr>
        <p:spPr>
          <a:xfrm>
            <a:off x="452283" y="988142"/>
            <a:ext cx="5334000" cy="21729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8000"/>
              <a:buFont typeface="Impact"/>
              <a:buNone/>
            </a:pPr>
            <a:r>
              <a:rPr lang="es-MX" sz="8000">
                <a:solidFill>
                  <a:srgbClr val="FFFFFF"/>
                </a:solidFill>
              </a:rPr>
              <a:t>Jim Keller</a:t>
            </a:r>
            <a:endParaRPr/>
          </a:p>
        </p:txBody>
      </p:sp>
      <p:sp>
        <p:nvSpPr>
          <p:cNvPr id="132" name="Google Shape;132;p17"/>
          <p:cNvSpPr txBox="1"/>
          <p:nvPr>
            <p:ph idx="1" type="subTitle"/>
          </p:nvPr>
        </p:nvSpPr>
        <p:spPr>
          <a:xfrm>
            <a:off x="762000" y="3923071"/>
            <a:ext cx="5334000" cy="21729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FFFF"/>
              </a:buClr>
              <a:buSzPts val="1800"/>
              <a:buNone/>
            </a:pPr>
            <a:r>
              <a:rPr lang="es-MX" sz="1800">
                <a:solidFill>
                  <a:srgbClr val="FFFFFF"/>
                </a:solidFill>
              </a:rPr>
              <a:t>Jim Keller es un ingeniero de microprocesadores estadounidense conocido por su trabajo en AMD y Apple. Fue el arquitecto principal de la microarquitectura AMD K8 (incluyendo el Athlon 64 original) y participó en el diseño de los procesadores Athlon (K7) y Apple A4 / A5. También fue coautor de las especificaciones para el conjunto de instrucciones x86-64 y el interconexión HyperTransport. Desde 2012 hasta 2015, regresó a AMD para trabajar en las microarquitecturas Zen y K12 de AMD.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1"/>
                                        </p:tgtEl>
                                        <p:attrNameLst>
                                          <p:attrName>style.visibility</p:attrName>
                                        </p:attrNameLst>
                                      </p:cBhvr>
                                      <p:to>
                                        <p:strVal val="visible"/>
                                      </p:to>
                                    </p:set>
                                    <p:animEffect filter="fade" transition="in">
                                      <p:cBhvr>
                                        <p:cTn dur="400"/>
                                        <p:tgtEl>
                                          <p:spTgt spid="131"/>
                                        </p:tgtEl>
                                      </p:cBhvr>
                                    </p:animEffect>
                                  </p:childTnLst>
                                </p:cTn>
                              </p:par>
                              <p:par>
                                <p:cTn fill="hold" nodeType="withEffect" presetClass="entr" presetID="10" presetSubtype="0">
                                  <p:stCondLst>
                                    <p:cond delay="200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400"/>
                                        <p:tgtEl>
                                          <p:spTgt spid="13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 name="Shape 136"/>
        <p:cNvGrpSpPr/>
        <p:nvPr/>
      </p:nvGrpSpPr>
      <p:grpSpPr>
        <a:xfrm>
          <a:off x="0" y="0"/>
          <a:ext cx="0" cy="0"/>
          <a:chOff x="0" y="0"/>
          <a:chExt cx="0" cy="0"/>
        </a:xfrm>
      </p:grpSpPr>
      <p:sp>
        <p:nvSpPr>
          <p:cNvPr id="137" name="Google Shape;137;p1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Engranajes en movimiento" id="138" name="Google Shape;138;p18"/>
          <p:cNvPicPr preferRelativeResize="0"/>
          <p:nvPr/>
        </p:nvPicPr>
        <p:blipFill rotWithShape="1">
          <a:blip r:embed="rId3">
            <a:alphaModFix/>
          </a:blip>
          <a:srcRect b="278" l="0" r="0" t="0"/>
          <a:stretch/>
        </p:blipFill>
        <p:spPr>
          <a:xfrm>
            <a:off x="20" y="10"/>
            <a:ext cx="12191435" cy="6857989"/>
          </a:xfrm>
          <a:prstGeom prst="rect">
            <a:avLst/>
          </a:prstGeom>
          <a:noFill/>
          <a:ln>
            <a:noFill/>
          </a:ln>
        </p:spPr>
      </p:pic>
      <p:sp>
        <p:nvSpPr>
          <p:cNvPr id="139" name="Google Shape;139;p18"/>
          <p:cNvSpPr/>
          <p:nvPr/>
        </p:nvSpPr>
        <p:spPr>
          <a:xfrm rot="-5400000">
            <a:off x="923925" y="-923925"/>
            <a:ext cx="6858000" cy="8705850"/>
          </a:xfrm>
          <a:prstGeom prst="rect">
            <a:avLst/>
          </a:prstGeom>
          <a:gradFill>
            <a:gsLst>
              <a:gs pos="0">
                <a:schemeClr val="dk1"/>
              </a:gs>
              <a:gs pos="31000">
                <a:srgbClr val="000000">
                  <a:alpha val="69411"/>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 name="Google Shape;140;p18"/>
          <p:cNvSpPr txBox="1"/>
          <p:nvPr>
            <p:ph type="ctrTitle"/>
          </p:nvPr>
        </p:nvSpPr>
        <p:spPr>
          <a:xfrm>
            <a:off x="762000" y="1523999"/>
            <a:ext cx="5334000" cy="35350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8000"/>
              <a:buFont typeface="Impact"/>
              <a:buNone/>
            </a:pPr>
            <a:r>
              <a:rPr lang="es-MX" sz="8000">
                <a:solidFill>
                  <a:srgbClr val="FFFFFF"/>
                </a:solidFill>
              </a:rPr>
              <a:t>Desarrollo</a:t>
            </a:r>
            <a:endParaRPr/>
          </a:p>
        </p:txBody>
      </p:sp>
      <p:sp>
        <p:nvSpPr>
          <p:cNvPr id="141" name="Google Shape;141;p18"/>
          <p:cNvSpPr txBox="1"/>
          <p:nvPr>
            <p:ph idx="1" type="subTitle"/>
          </p:nvPr>
        </p:nvSpPr>
        <p:spPr>
          <a:xfrm>
            <a:off x="762000" y="5333998"/>
            <a:ext cx="5334000" cy="76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sp>
        <p:nvSpPr>
          <p:cNvPr id="146" name="Google Shape;146;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19"/>
          <p:cNvSpPr txBox="1"/>
          <p:nvPr>
            <p:ph type="ctr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600"/>
              <a:buFont typeface="Impact"/>
              <a:buNone/>
            </a:pPr>
            <a:r>
              <a:rPr lang="es-MX" sz="4600"/>
              <a:t>Módulos y código siguiente imagen:</a:t>
            </a:r>
            <a:endParaRPr/>
          </a:p>
        </p:txBody>
      </p:sp>
      <p:sp>
        <p:nvSpPr>
          <p:cNvPr id="148" name="Google Shape;148;p19"/>
          <p:cNvSpPr txBox="1"/>
          <p:nvPr>
            <p:ph idx="1" type="subTitle"/>
          </p:nvPr>
        </p:nvSpPr>
        <p:spPr>
          <a:xfrm>
            <a:off x="761999" y="4020671"/>
            <a:ext cx="2952749" cy="177529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s-MX" sz="2000"/>
              <a:t>Se implementó el single datapath con sus módulos correspondientes acorde a la siguiente imagen:</a:t>
            </a:r>
            <a:endParaRPr/>
          </a:p>
        </p:txBody>
      </p:sp>
      <p:pic>
        <p:nvPicPr>
          <p:cNvPr id="149" name="Google Shape;149;p19"/>
          <p:cNvPicPr preferRelativeResize="0"/>
          <p:nvPr/>
        </p:nvPicPr>
        <p:blipFill rotWithShape="1">
          <a:blip r:embed="rId3">
            <a:alphaModFix/>
          </a:blip>
          <a:srcRect b="2" l="14800" r="14404"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50" name="Google Shape;150;p19"/>
          <p:cNvGrpSpPr/>
          <p:nvPr/>
        </p:nvGrpSpPr>
        <p:grpSpPr>
          <a:xfrm>
            <a:off x="4078283" y="0"/>
            <a:ext cx="874716" cy="6858001"/>
            <a:chOff x="7620000" y="0"/>
            <a:chExt cx="874716" cy="6858001"/>
          </a:xfrm>
        </p:grpSpPr>
        <p:sp>
          <p:nvSpPr>
            <p:cNvPr id="151" name="Google Shape;151;p19"/>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2" name="Google Shape;152;p19"/>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7"/>
                                        </p:tgtEl>
                                        <p:attrNameLst>
                                          <p:attrName>style.visibility</p:attrName>
                                        </p:attrNameLst>
                                      </p:cBhvr>
                                      <p:to>
                                        <p:strVal val="visible"/>
                                      </p:to>
                                    </p:set>
                                    <p:animEffect filter="fade" transition="in">
                                      <p:cBhvr>
                                        <p:cTn dur="400"/>
                                        <p:tgtEl>
                                          <p:spTgt spid="147"/>
                                        </p:tgtEl>
                                      </p:cBhvr>
                                    </p:animEffect>
                                  </p:childTnLst>
                                </p:cTn>
                              </p:par>
                              <p:par>
                                <p:cTn fill="hold" nodeType="withEffect" presetClass="entr" presetID="10" presetSubtype="0">
                                  <p:stCondLst>
                                    <p:cond delay="200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400"/>
                                        <p:tgtEl>
                                          <p:spTgt spid="14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2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8" name="Google Shape;158;p20"/>
          <p:cNvSpPr txBox="1"/>
          <p:nvPr>
            <p:ph type="ctr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Alu:</a:t>
            </a:r>
            <a:endParaRPr/>
          </a:p>
        </p:txBody>
      </p:sp>
      <p:sp>
        <p:nvSpPr>
          <p:cNvPr id="159" name="Google Shape;159;p20"/>
          <p:cNvSpPr txBox="1"/>
          <p:nvPr>
            <p:ph idx="1" type="subTitle"/>
          </p:nvPr>
        </p:nvSpPr>
        <p:spPr>
          <a:xfrm>
            <a:off x="761999" y="4020671"/>
            <a:ext cx="2952749" cy="177529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t/>
            </a:r>
            <a:endParaRPr sz="2000"/>
          </a:p>
        </p:txBody>
      </p:sp>
      <p:pic>
        <p:nvPicPr>
          <p:cNvPr descr="Captura de pantalla de computadora&#10;&#10;Descripción generada automáticamente" id="160" name="Google Shape;160;p20"/>
          <p:cNvPicPr preferRelativeResize="0"/>
          <p:nvPr/>
        </p:nvPicPr>
        <p:blipFill rotWithShape="1">
          <a:blip r:embed="rId3">
            <a:alphaModFix/>
          </a:blip>
          <a:srcRect b="0" l="13116" r="21596"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61" name="Google Shape;161;p20"/>
          <p:cNvGrpSpPr/>
          <p:nvPr/>
        </p:nvGrpSpPr>
        <p:grpSpPr>
          <a:xfrm>
            <a:off x="4078283" y="0"/>
            <a:ext cx="874716" cy="6858001"/>
            <a:chOff x="7620000" y="0"/>
            <a:chExt cx="874716" cy="6858001"/>
          </a:xfrm>
        </p:grpSpPr>
        <p:sp>
          <p:nvSpPr>
            <p:cNvPr id="162" name="Google Shape;162;p2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 name="Google Shape;163;p20"/>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8"/>
                                        </p:tgtEl>
                                        <p:attrNameLst>
                                          <p:attrName>style.visibility</p:attrName>
                                        </p:attrNameLst>
                                      </p:cBhvr>
                                      <p:to>
                                        <p:strVal val="visible"/>
                                      </p:to>
                                    </p:set>
                                    <p:animEffect filter="fade" transition="in">
                                      <p:cBhvr>
                                        <p:cTn dur="7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2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9" name="Google Shape;169;p21"/>
          <p:cNvSpPr txBox="1"/>
          <p:nvPr>
            <p:ph type="title"/>
          </p:nvPr>
        </p:nvSpPr>
        <p:spPr>
          <a:xfrm>
            <a:off x="762000" y="1062039"/>
            <a:ext cx="2952750" cy="281743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Impact"/>
              <a:buNone/>
            </a:pPr>
            <a:r>
              <a:rPr lang="es-MX" sz="5400"/>
              <a:t>Alu Control:</a:t>
            </a:r>
            <a:endParaRPr/>
          </a:p>
        </p:txBody>
      </p:sp>
      <p:pic>
        <p:nvPicPr>
          <p:cNvPr descr="Captura de pantalla de computadora&#10;&#10;Descripción generada automáticamente" id="170" name="Google Shape;170;p21"/>
          <p:cNvPicPr preferRelativeResize="0"/>
          <p:nvPr/>
        </p:nvPicPr>
        <p:blipFill rotWithShape="1">
          <a:blip r:embed="rId3">
            <a:alphaModFix/>
          </a:blip>
          <a:srcRect b="0" l="9737" r="24976" t="0"/>
          <a:stretch/>
        </p:blipFill>
        <p:spPr>
          <a:xfrm>
            <a:off x="4232496" y="10"/>
            <a:ext cx="7959505" cy="6857992"/>
          </a:xfrm>
          <a:custGeom>
            <a:rect b="b" l="l" r="r" t="t"/>
            <a:pathLst>
              <a:path extrusionOk="0" h="6858002" w="7959505">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noFill/>
          <a:ln>
            <a:noFill/>
          </a:ln>
        </p:spPr>
      </p:pic>
      <p:grpSp>
        <p:nvGrpSpPr>
          <p:cNvPr id="171" name="Google Shape;171;p21"/>
          <p:cNvGrpSpPr/>
          <p:nvPr/>
        </p:nvGrpSpPr>
        <p:grpSpPr>
          <a:xfrm>
            <a:off x="4078283" y="0"/>
            <a:ext cx="874716" cy="6858001"/>
            <a:chOff x="7620000" y="0"/>
            <a:chExt cx="874716" cy="6858001"/>
          </a:xfrm>
        </p:grpSpPr>
        <p:sp>
          <p:nvSpPr>
            <p:cNvPr id="172" name="Google Shape;172;p2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3" name="Google Shape;173;p21"/>
            <p:cNvSpPr/>
            <p:nvPr/>
          </p:nvSpPr>
          <p:spPr>
            <a:xfrm rot="5400000">
              <a:off x="4628357" y="2991642"/>
              <a:ext cx="6858001" cy="874716"/>
            </a:xfrm>
            <a:custGeom>
              <a:rect b="b" l="l" r="r" t="t"/>
              <a:pathLst>
                <a:path extrusionOk="0" h="874716" w="6858001">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rotWithShape="1">
              <a:blip r:embed="rId4">
                <a:alphaModFix amt="57000"/>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9"/>
                                        </p:tgtEl>
                                        <p:attrNameLst>
                                          <p:attrName>style.visibility</p:attrName>
                                        </p:attrNameLst>
                                      </p:cBhvr>
                                      <p:to>
                                        <p:strVal val="visible"/>
                                      </p:to>
                                    </p:set>
                                    <p:animEffect filter="fade" transition="in">
                                      <p:cBhvr>
                                        <p:cTn dur="4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orn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